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3"/>
  </p:notesMasterIdLst>
  <p:handoutMasterIdLst>
    <p:handoutMasterId r:id="rId104"/>
  </p:handoutMasterIdLst>
  <p:sldIdLst>
    <p:sldId id="900" r:id="rId2"/>
    <p:sldId id="790" r:id="rId3"/>
    <p:sldId id="749" r:id="rId4"/>
    <p:sldId id="750" r:id="rId5"/>
    <p:sldId id="794" r:id="rId6"/>
    <p:sldId id="894" r:id="rId7"/>
    <p:sldId id="753" r:id="rId8"/>
    <p:sldId id="763" r:id="rId9"/>
    <p:sldId id="782" r:id="rId10"/>
    <p:sldId id="762" r:id="rId11"/>
    <p:sldId id="764" r:id="rId12"/>
    <p:sldId id="797" r:id="rId13"/>
    <p:sldId id="805" r:id="rId14"/>
    <p:sldId id="806" r:id="rId15"/>
    <p:sldId id="807" r:id="rId16"/>
    <p:sldId id="808" r:id="rId17"/>
    <p:sldId id="809" r:id="rId18"/>
    <p:sldId id="810" r:id="rId19"/>
    <p:sldId id="819" r:id="rId20"/>
    <p:sldId id="824" r:id="rId21"/>
    <p:sldId id="684" r:id="rId22"/>
    <p:sldId id="685" r:id="rId23"/>
    <p:sldId id="686" r:id="rId24"/>
    <p:sldId id="687" r:id="rId25"/>
    <p:sldId id="688" r:id="rId26"/>
    <p:sldId id="846" r:id="rId27"/>
    <p:sldId id="863" r:id="rId28"/>
    <p:sldId id="691" r:id="rId29"/>
    <p:sldId id="842" r:id="rId30"/>
    <p:sldId id="692" r:id="rId31"/>
    <p:sldId id="693" r:id="rId32"/>
    <p:sldId id="694" r:id="rId33"/>
    <p:sldId id="695" r:id="rId34"/>
    <p:sldId id="881" r:id="rId35"/>
    <p:sldId id="697" r:id="rId36"/>
    <p:sldId id="698" r:id="rId37"/>
    <p:sldId id="699" r:id="rId38"/>
    <p:sldId id="700" r:id="rId39"/>
    <p:sldId id="701" r:id="rId40"/>
    <p:sldId id="702" r:id="rId41"/>
    <p:sldId id="703" r:id="rId42"/>
    <p:sldId id="704" r:id="rId43"/>
    <p:sldId id="705" r:id="rId44"/>
    <p:sldId id="706" r:id="rId45"/>
    <p:sldId id="707" r:id="rId46"/>
    <p:sldId id="708" r:id="rId47"/>
    <p:sldId id="709" r:id="rId48"/>
    <p:sldId id="710" r:id="rId49"/>
    <p:sldId id="711" r:id="rId50"/>
    <p:sldId id="712" r:id="rId51"/>
    <p:sldId id="713" r:id="rId52"/>
    <p:sldId id="714" r:id="rId53"/>
    <p:sldId id="715" r:id="rId54"/>
    <p:sldId id="716" r:id="rId55"/>
    <p:sldId id="717" r:id="rId56"/>
    <p:sldId id="848" r:id="rId57"/>
    <p:sldId id="719" r:id="rId58"/>
    <p:sldId id="825" r:id="rId59"/>
    <p:sldId id="847" r:id="rId60"/>
    <p:sldId id="722" r:id="rId61"/>
    <p:sldId id="727" r:id="rId62"/>
    <p:sldId id="728" r:id="rId63"/>
    <p:sldId id="729" r:id="rId64"/>
    <p:sldId id="843" r:id="rId65"/>
    <p:sldId id="732" r:id="rId66"/>
    <p:sldId id="883" r:id="rId67"/>
    <p:sldId id="885" r:id="rId68"/>
    <p:sldId id="886" r:id="rId69"/>
    <p:sldId id="733" r:id="rId70"/>
    <p:sldId id="888" r:id="rId71"/>
    <p:sldId id="889" r:id="rId72"/>
    <p:sldId id="735" r:id="rId73"/>
    <p:sldId id="736" r:id="rId74"/>
    <p:sldId id="901" r:id="rId75"/>
    <p:sldId id="856" r:id="rId76"/>
    <p:sldId id="844" r:id="rId77"/>
    <p:sldId id="857" r:id="rId78"/>
    <p:sldId id="858" r:id="rId79"/>
    <p:sldId id="859" r:id="rId80"/>
    <p:sldId id="864" r:id="rId81"/>
    <p:sldId id="865" r:id="rId82"/>
    <p:sldId id="868" r:id="rId83"/>
    <p:sldId id="869" r:id="rId84"/>
    <p:sldId id="867" r:id="rId85"/>
    <p:sldId id="870" r:id="rId86"/>
    <p:sldId id="875" r:id="rId87"/>
    <p:sldId id="871" r:id="rId88"/>
    <p:sldId id="876" r:id="rId89"/>
    <p:sldId id="877" r:id="rId90"/>
    <p:sldId id="892" r:id="rId91"/>
    <p:sldId id="878" r:id="rId92"/>
    <p:sldId id="891" r:id="rId93"/>
    <p:sldId id="879" r:id="rId94"/>
    <p:sldId id="860" r:id="rId95"/>
    <p:sldId id="325" r:id="rId96"/>
    <p:sldId id="827" r:id="rId97"/>
    <p:sldId id="832" r:id="rId98"/>
    <p:sldId id="833" r:id="rId99"/>
    <p:sldId id="760" r:id="rId100"/>
    <p:sldId id="780" r:id="rId101"/>
    <p:sldId id="761" r:id="rId102"/>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1112" y="-24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does it mean to say software-driven? For large network equipment vendors, software cost already accounts for 90% of R&amp;D cost.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10</a:t>
            </a:fld>
            <a:endParaRPr lang="en-US"/>
          </a:p>
        </p:txBody>
      </p:sp>
    </p:spTree>
    <p:extLst>
      <p:ext uri="{BB962C8B-B14F-4D97-AF65-F5344CB8AC3E}">
        <p14:creationId xmlns:p14="http://schemas.microsoft.com/office/powerpoint/2010/main" val="287824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11</a:t>
            </a:fld>
            <a:endParaRPr lang="en-US"/>
          </a:p>
        </p:txBody>
      </p:sp>
    </p:spTree>
    <p:extLst>
      <p:ext uri="{BB962C8B-B14F-4D97-AF65-F5344CB8AC3E}">
        <p14:creationId xmlns:p14="http://schemas.microsoft.com/office/powerpoint/2010/main" val="4062833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Benefits</a:t>
            </a:r>
            <a:r>
              <a:rPr lang="en-US" baseline="0" dirty="0" smtClean="0"/>
              <a:t> of abstraction: hide details, automatic instead of manual optimization, hide dynamics, hide resource limitations.</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08555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So today, Openflow programmers are responsible for deciding both how to forward packets and how to configure flow tables. We observe that programmers will be motivated by performance goals to use wildcard rules and that reasoning about wildcard rules is complex and introduces a substantial risk of misconfiguration.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Therefore, we ask whether it is possible to fully automate the generation of high quality flow tables, thereby removing this task from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responsibility, simplifying their programs and eliminating this source of errors. </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call the remaining part of the user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program, an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algorithmic policy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Here is an example algorithmic program, written in Java.</a:t>
            </a:r>
          </a:p>
          <a:p>
            <a:r>
              <a:rPr lang="en-US" sz="2200">
                <a:latin typeface="Lucida Grande" charset="0"/>
                <a:cs typeface="Lucida Grande" charset="0"/>
                <a:sym typeface="Lucida Grande" charset="0"/>
              </a:rPr>
              <a:t>Explain program.</a:t>
            </a:r>
          </a:p>
          <a:p>
            <a:r>
              <a:rPr lang="en-US" sz="2200">
                <a:latin typeface="Lucida Grande" charset="0"/>
                <a:cs typeface="Lucida Grande" charset="0"/>
                <a:sym typeface="Lucida Grande" charset="0"/>
              </a:rPr>
              <a:t>Note that the program does not specify flow table configuration.</a:t>
            </a:r>
          </a:p>
          <a:p>
            <a:r>
              <a:rPr lang="en-US" sz="2200">
                <a:latin typeface="Lucida Grande" charset="0"/>
                <a:cs typeface="Lucida Grande" charset="0"/>
                <a:sym typeface="Lucida Grande" charset="0"/>
              </a:rPr>
              <a:t>So the programming model makes the programmer</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life easy: just take a packet and say what to do with it.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t>
            </a:r>
          </a:p>
          <a:p>
            <a:r>
              <a:rPr lang="en-US" sz="2200">
                <a:latin typeface="Lucida Grande" charset="0"/>
                <a:cs typeface="Lucida Grande" charset="0"/>
                <a:sym typeface="Lucida Grande" charset="0"/>
              </a:rPr>
              <a:t>Where packet provides access to packet attributes, env provides access to environment state, such as topology and host locations, and the route can be a unicast route, a null route or a multicast route.</a:t>
            </a:r>
          </a:p>
          <a:p>
            <a:r>
              <a:rPr lang="en-US" sz="2200">
                <a:latin typeface="Lucida Grande" charset="0"/>
                <a:cs typeface="Lucida Grande" charset="0"/>
                <a:sym typeface="Lucida Grande" charset="0"/>
              </a:rPr>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smtClean="0"/>
              <a:t>- Switches have limited TCAM capacity for rules; hence, craft rule sets to optimize TCAM utilization</a:t>
            </a:r>
            <a:r>
              <a:rPr lang="en-US" sz="2800" dirty="0" smtClean="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Generated rules may become invalid when network or policy state changes. Need to detect and repair inconsistency with minimal disruption.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 </a:t>
            </a:r>
            <a:r>
              <a:rPr lang="en-US" sz="2400" dirty="0" smtClean="0"/>
              <a:t>Some policies are inherently hard to distribute and generate many </a:t>
            </a:r>
            <a:r>
              <a:rPr lang="en-US" sz="2800" dirty="0" smtClean="0"/>
              <a:t>central executions.</a:t>
            </a:r>
            <a:endParaRPr lang="en-US" sz="2200" dirty="0" smtClean="0">
              <a:latin typeface="Lucida Grande" charset="0"/>
              <a:cs typeface="Lucida Grande" charset="0"/>
              <a:sym typeface="Lucida Grande" charset="0"/>
            </a:endParaRPr>
          </a:p>
          <a:p>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On </a:t>
            </a:r>
            <a:r>
              <a:rPr lang="en-US" sz="2200" dirty="0">
                <a:latin typeface="Lucida Grande" charset="0"/>
                <a:cs typeface="Lucida Grande" charset="0"/>
                <a:sym typeface="Lucida Grande" charset="0"/>
              </a:rPr>
              <a:t>the other hand implementing algorithmic policies is challenging. </a:t>
            </a:r>
          </a:p>
          <a:p>
            <a:r>
              <a:rPr lang="en-US" sz="2200" dirty="0">
                <a:latin typeface="Lucida Grande" charset="0"/>
                <a:cs typeface="Lucida Grande" charset="0"/>
                <a:sym typeface="Lucida Grande" charset="0"/>
              </a:rPr>
              <a:t>We know that naive solutions -- process every packet at controller or use only exact match rules -- perform poorly.</a:t>
            </a:r>
          </a:p>
          <a:p>
            <a:r>
              <a:rPr lang="en-US" sz="2200" dirty="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works by repeatedly executing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Maple then accumulates these traces into a trace tree, which is a partial decision tree of the input algorithmic policy, f.</a:t>
            </a:r>
          </a:p>
          <a:p>
            <a:endParaRPr lang="en-US" sz="1800">
              <a:latin typeface="Lucida Grande" charset="0"/>
              <a:cs typeface="Lucida Grande" charset="0"/>
              <a:sym typeface="Lucida Grande" charset="0"/>
            </a:endParaRPr>
          </a:p>
          <a:p>
            <a:r>
              <a:rPr lang="en-US" sz="180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a:latin typeface="Lucida Grande" charset="0"/>
                <a:cs typeface="Lucida Grande" charset="0"/>
                <a:sym typeface="Lucida Grande" charset="0"/>
              </a:rPr>
              <a:t>The basic compilation algorithm is actually very simple, and we explain it here in the context of an example trace tree. For simplicity the leaves are labelled with switch-specific actions, such as forward on some ports or drop.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tcpDst!=22 and ethDst==4 and ethSrc==6.</a:t>
            </a:r>
          </a:p>
          <a:p>
            <a:r>
              <a:rPr lang="en-US" sz="1400">
                <a:latin typeface="Lucida Grande" charset="0"/>
                <a:cs typeface="Lucida Grande" charset="0"/>
                <a:sym typeface="Lucida Grande" charset="0"/>
              </a:rPr>
              <a:t>The leaf stores the action and the match condition can be obtained from the path from the root to the leaf. In this case, we would want to match on tcpDst!=22, ethDst==4 and ethSrc==6. Of course, as we described earlier, we cannot match on tcpDst!=22, and so instead we will generate a rule at some higher priority that matches on the condition which we wish to negate. This rule, which we call a </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barrier rule</a:t>
            </a:r>
            <a:r>
              <a:rPr lang="ja-JP" altLang="en-US" sz="1400">
                <a:latin typeface="Arial"/>
                <a:cs typeface="Lucida Grande" charset="0"/>
                <a:sym typeface="Lucida Grande" charset="0"/>
              </a:rPr>
              <a:t>”</a:t>
            </a:r>
            <a:r>
              <a:rPr lang="en-US" sz="1400">
                <a:latin typeface="Lucida Grande" charset="0"/>
                <a:cs typeface="Lucida Grande" charset="0"/>
                <a:sym typeface="Lucida Grande" charset="0"/>
              </a:rPr>
              <a:t> ensures that the rule for the execution which we are considering only fires when the condition is false.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We observe that all the rules that require tcpDst!=22 are under the False branch of the assertion node and all the rules that require tcpDst==22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a:latin typeface="Lucida Grande" charset="0"/>
              <a:cs typeface="Lucida Grande" charset="0"/>
              <a:sym typeface="Lucida Grande" charset="0"/>
            </a:endParaRPr>
          </a:p>
          <a:p>
            <a:r>
              <a:rPr lang="en-US" sz="1400">
                <a:latin typeface="Lucida Grande" charset="0"/>
                <a:cs typeface="Lucida Grande" charset="0"/>
                <a:sym typeface="Lucida Grande" charset="0"/>
              </a:rPr>
              <a:t>Finally, since the subtree under the True branch may not completely describe how to handle all tcpDst==22 packets, some packets with tcpDst==22 may fall through to the reach the barrier rule. Therefore, the action for the barrier rule must be ToController, so that we can continue to trace f correctly. </a:t>
            </a:r>
          </a:p>
          <a:p>
            <a:endParaRPr lang="en-US" sz="1400">
              <a:latin typeface="Lucida Grande" charset="0"/>
              <a:cs typeface="Lucida Grande" charset="0"/>
              <a:sym typeface="Lucida Grande"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SDN is a recent hot topic. During</a:t>
            </a:r>
            <a:r>
              <a:rPr lang="en-US" baseline="0" dirty="0" smtClean="0"/>
              <a:t> a recent NSF panel, many proposals are on SDN. A common feedback is if a </a:t>
            </a:r>
            <a:r>
              <a:rPr lang="en-US" baseline="0" dirty="0" err="1" smtClean="0"/>
              <a:t>propsal</a:t>
            </a:r>
            <a:r>
              <a:rPr lang="en-US" baseline="0" dirty="0" smtClean="0"/>
              <a:t> can be related with SDN.</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51</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800">
                <a:latin typeface="Lucida Grande" charset="0"/>
                <a:cs typeface="Lucida Grande" charset="0"/>
                <a:sym typeface="Lucida Grande" charset="0"/>
              </a:rPr>
              <a:t>We measured the effect of using Maple-generated rules in a network using 3 real HP 5406 Openflow-enabled switches arranged in a linear topology. We connect a client and a web server on either side of the switches. The client issues HTTP requests to the web server and we measure the average HTTP connection time as we vary the rate at which HTTP connections are created at the client.  We use an algorithmic policy that simple routes traffic based on the source and destination addresses.  We compare the performance when using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rule generation method with the performance when generating only exact match rules and with the native L2 functionality of the switches. </a:t>
            </a:r>
          </a:p>
          <a:p>
            <a:r>
              <a:rPr lang="en-US" sz="1800">
                <a:latin typeface="Lucida Grande" charset="0"/>
                <a:cs typeface="Lucida Grande" charset="0"/>
                <a:sym typeface="Lucida Grande" charset="0"/>
              </a:rPr>
              <a:t>We see that the performance of the exact match controller introduces substantial delay to the HTTP connection time, taking up to 282 ms when 120 requests are issued per second. </a:t>
            </a:r>
          </a:p>
          <a:p>
            <a:r>
              <a:rPr lang="en-US" sz="1800">
                <a:latin typeface="Lucida Grande" charset="0"/>
                <a:cs typeface="Lucida Grande" charset="0"/>
                <a:sym typeface="Lucida Grande" charset="0"/>
              </a:rPr>
              <a:t>On the other hand, the Maple controller achieves a HTTP connection time of 2 ms at 120 requests per second, a 100x improvement.  Maple</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performance closely matches that of the native L2 functionality up to about 100 requests per second.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To evaluate Maple, we apply it to an interesting problem: how to implement filter sets, such as access control lists that match on IP prefixes and TCP or UDP port ranges, on Openflow switches. This could be challenging, especially if we also want to solve the problem when the filter sets are combined with other policies, such as routing or load balancing policies.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We solve this problem with Maple by programming a simple filter set interpreter as an algorithmic policy, f.</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The policy initially loads a filter set from a file, and then handles packets by just naively using the semantics of the filter set: iterate over filters in the filter set, test each filter against the packet and return an action based on the first matching filter.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In this graph we show the number of priority levels used by the Maple-generated rules for the same filter sets. We see that Maple often uses very few priority levels. For example, acl1a uses just 9 priorities for roughly 1000 rules.  Some policies cause Maple to use substantially more priorities - for example acl2b required 120 priorities for nearly 2000 rules.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59</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Maintaining correctness despite state changes is one of the key challenges of controller programming</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60</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On the other hand implementing algorithmic policies is challenging. </a:t>
            </a:r>
          </a:p>
          <a:p>
            <a:r>
              <a:rPr lang="en-US" sz="2200">
                <a:latin typeface="Lucida Grande" charset="0"/>
                <a:cs typeface="Lucida Grande" charset="0"/>
                <a:sym typeface="Lucida Grande" charset="0"/>
              </a:rPr>
              <a:t>We know that naive solutions -- process every packet at controller or use only exact match rules -- perform poorly.</a:t>
            </a:r>
          </a:p>
          <a:p>
            <a:r>
              <a:rPr lang="en-US" sz="220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76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78</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79</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80</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82</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83</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88</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91</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94</a:t>
            </a:fld>
            <a:endParaRPr lang="en-US"/>
          </a:p>
        </p:txBody>
      </p:sp>
    </p:spTree>
    <p:extLst>
      <p:ext uri="{BB962C8B-B14F-4D97-AF65-F5344CB8AC3E}">
        <p14:creationId xmlns:p14="http://schemas.microsoft.com/office/powerpoint/2010/main" val="26437007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96</a:t>
            </a:fld>
            <a:endParaRPr lang="en-US"/>
          </a:p>
        </p:txBody>
      </p:sp>
    </p:spTree>
    <p:extLst>
      <p:ext uri="{BB962C8B-B14F-4D97-AF65-F5344CB8AC3E}">
        <p14:creationId xmlns:p14="http://schemas.microsoft.com/office/powerpoint/2010/main" val="24535741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97</a:t>
            </a:fld>
            <a:endParaRPr lang="en-US"/>
          </a:p>
        </p:txBody>
      </p:sp>
    </p:spTree>
    <p:extLst>
      <p:ext uri="{BB962C8B-B14F-4D97-AF65-F5344CB8AC3E}">
        <p14:creationId xmlns:p14="http://schemas.microsoft.com/office/powerpoint/2010/main" val="8557172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98</a:t>
            </a:fld>
            <a:endParaRPr lang="en-US"/>
          </a:p>
        </p:txBody>
      </p:sp>
    </p:spTree>
    <p:extLst>
      <p:ext uri="{BB962C8B-B14F-4D97-AF65-F5344CB8AC3E}">
        <p14:creationId xmlns:p14="http://schemas.microsoft.com/office/powerpoint/2010/main" val="40369734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http://</a:t>
            </a:r>
            <a:r>
              <a:rPr lang="en-US" sz="2400" dirty="0" err="1" smtClean="0"/>
              <a:t>events.linuxfoundation.org</a:t>
            </a:r>
            <a:r>
              <a:rPr lang="en-US" sz="2400" dirty="0" smtClean="0"/>
              <a:t>/sites/events/files/slides/odls15_herrell.pdf</a:t>
            </a:r>
            <a:br>
              <a:rPr lang="en-US" sz="2400" dirty="0" smtClean="0"/>
            </a:br>
            <a:endParaRPr lang="en-US" sz="2200" dirty="0">
              <a:latin typeface="Lucida Grande" charset="0"/>
              <a:cs typeface="Lucida Grande" charset="0"/>
              <a:sym typeface="Lucida Grande"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96.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3.wdp"/></Relationships>
</file>

<file path=ppt/slides/_rels/slide97.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6.wdp"/></Relationships>
</file>

<file path=ppt/slides/_rels/slide98.xml.rels><?xml version="1.0" encoding="UTF-8" standalone="yes"?>
<Relationships xmlns="http://schemas.openxmlformats.org/package/2006/relationships"><Relationship Id="rId11" Type="http://schemas.openxmlformats.org/officeDocument/2006/relationships/image" Target="../media/image45.png"/><Relationship Id="rId12" Type="http://schemas.microsoft.com/office/2007/relationships/hdphoto" Target="../media/hdphoto4.wdp"/><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0.png"/><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7" Type="http://schemas.microsoft.com/office/2007/relationships/hdphoto" Target="../media/hdphoto2.wdp"/><Relationship Id="rId8" Type="http://schemas.openxmlformats.org/officeDocument/2006/relationships/image" Target="../media/image43.png"/><Relationship Id="rId9" Type="http://schemas.openxmlformats.org/officeDocument/2006/relationships/image" Target="../media/image44.png"/><Relationship Id="rId10" Type="http://schemas.microsoft.com/office/2007/relationships/hdphoto" Target="../media/hdphoto7.wdp"/></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sz="2400" dirty="0" smtClean="0"/>
              <a:t>V0.1</a:t>
            </a:r>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Toward High-Level SDN Programming</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6425665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45" y="78071"/>
            <a:ext cx="8077200" cy="580292"/>
          </a:xfrm>
        </p:spPr>
        <p:txBody>
          <a:bodyPr>
            <a:noAutofit/>
          </a:bodyPr>
          <a:lstStyle/>
          <a:p>
            <a:r>
              <a:rPr lang="en-US" sz="3200" dirty="0" smtClean="0">
                <a:ea typeface="ＭＳ Ｐゴシック" charset="0"/>
                <a:cs typeface="ＭＳ Ｐゴシック" charset="0"/>
              </a:rPr>
              <a:t>An Abstract View: Focus </a:t>
            </a:r>
            <a:r>
              <a:rPr lang="en-US" sz="3200" dirty="0">
                <a:ea typeface="ＭＳ Ｐゴシック" charset="0"/>
                <a:cs typeface="ＭＳ Ｐゴシック" charset="0"/>
              </a:rPr>
              <a:t>of Current SDN </a:t>
            </a:r>
            <a:r>
              <a:rPr lang="en-US" sz="3200" dirty="0" smtClean="0">
                <a:ea typeface="ＭＳ Ｐゴシック" charset="0"/>
                <a:cs typeface="ＭＳ Ｐゴシック" charset="0"/>
              </a:rPr>
              <a:t>Systems is </a:t>
            </a:r>
            <a:r>
              <a:rPr lang="en-US" sz="3200" dirty="0">
                <a:ea typeface="ＭＳ Ｐゴシック" charset="0"/>
                <a:cs typeface="ＭＳ Ｐゴシック" charset="0"/>
              </a:rPr>
              <a:t>Data Store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7" y="3644510"/>
            <a:ext cx="3089324" cy="1613290"/>
            <a:chOff x="1757599" y="3929655"/>
            <a:chExt cx="3089324" cy="1613290"/>
          </a:xfrm>
        </p:grpSpPr>
        <p:cxnSp>
          <p:nvCxnSpPr>
            <p:cNvPr id="36" name="Straight Arrow Connector 35"/>
            <p:cNvCxnSpPr>
              <a:stCxn id="47" idx="0"/>
            </p:cNvCxnSpPr>
            <p:nvPr/>
          </p:nvCxnSpPr>
          <p:spPr bwMode="auto">
            <a:xfrm flipH="1" flipV="1">
              <a:off x="1757599" y="3942483"/>
              <a:ext cx="1545589"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1" y="3929655"/>
              <a:ext cx="2961032" cy="160625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429000" y="4089431"/>
            <a:ext cx="4261227" cy="1168369"/>
            <a:chOff x="3570942" y="4374576"/>
            <a:chExt cx="4261227" cy="1168369"/>
          </a:xfrm>
        </p:grpSpPr>
        <p:cxnSp>
          <p:nvCxnSpPr>
            <p:cNvPr id="39" name="Straight Arrow Connector 38"/>
            <p:cNvCxnSpPr>
              <a:stCxn id="28" idx="2"/>
            </p:cNvCxnSpPr>
            <p:nvPr/>
          </p:nvCxnSpPr>
          <p:spPr bwMode="auto">
            <a:xfrm flipH="1">
              <a:off x="3570942" y="4374576"/>
              <a:ext cx="28687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23542" y="4377564"/>
              <a:ext cx="25086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38600" y="5257800"/>
            <a:ext cx="1445692" cy="609600"/>
          </a:xfrm>
          <a:prstGeom prst="rect">
            <a:avLst/>
          </a:prstGeom>
        </p:spPr>
      </p:pic>
      <p:sp>
        <p:nvSpPr>
          <p:cNvPr id="2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303271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81000" y="258762"/>
            <a:ext cx="8229600" cy="655638"/>
          </a:xfrm>
          <a:ln/>
        </p:spPr>
        <p:txBody>
          <a:bodyPr/>
          <a:lstStyle/>
          <a:p>
            <a:r>
              <a:rPr lang="en-US" sz="3200" dirty="0" smtClean="0"/>
              <a:t>Status</a:t>
            </a:r>
            <a:endParaRPr lang="en-US" sz="3200" dirty="0"/>
          </a:p>
        </p:txBody>
      </p:sp>
      <p:sp>
        <p:nvSpPr>
          <p:cNvPr id="57346" name="Rectangle 2"/>
          <p:cNvSpPr>
            <a:spLocks noGrp="1" noChangeArrowheads="1"/>
          </p:cNvSpPr>
          <p:nvPr>
            <p:ph type="body" idx="1"/>
          </p:nvPr>
        </p:nvSpPr>
        <p:spPr>
          <a:xfrm>
            <a:off x="368632" y="838200"/>
            <a:ext cx="8318168" cy="5257800"/>
          </a:xfrm>
          <a:ln/>
        </p:spPr>
        <p:txBody>
          <a:bodyPr/>
          <a:lstStyle/>
          <a:p>
            <a:r>
              <a:rPr lang="en-US" sz="2800" dirty="0" smtClean="0"/>
              <a:t>Two implementations</a:t>
            </a:r>
          </a:p>
        </p:txBody>
      </p:sp>
      <p:sp>
        <p:nvSpPr>
          <p:cNvPr id="3" name="Slide Number Placeholder 2"/>
          <p:cNvSpPr>
            <a:spLocks noGrp="1"/>
          </p:cNvSpPr>
          <p:nvPr>
            <p:ph type="sldNum" sz="quarter" idx="4294967295"/>
          </p:nvPr>
        </p:nvSpPr>
        <p:spPr>
          <a:xfrm>
            <a:off x="7194177" y="6583082"/>
            <a:ext cx="1905000" cy="304800"/>
          </a:xfrm>
          <a:prstGeom prst="rect">
            <a:avLst/>
          </a:prstGeom>
        </p:spPr>
        <p:txBody>
          <a:bodyPr/>
          <a:lstStyle/>
          <a:p>
            <a:pPr>
              <a:defRPr/>
            </a:pPr>
            <a:fld id="{164B0F64-89EF-7A42-892D-484BAB952423}" type="slidenum">
              <a:rPr lang="en-US" smtClean="0"/>
              <a:pPr>
                <a:defRPr/>
              </a:pPr>
              <a:t>100</a:t>
            </a:fld>
            <a:endParaRPr lang="en-US">
              <a:solidFill>
                <a:schemeClr val="bg2"/>
              </a:solidFill>
            </a:endParaRPr>
          </a:p>
        </p:txBody>
      </p:sp>
      <p:sp>
        <p:nvSpPr>
          <p:cNvPr id="2" name="Rectangle 1"/>
          <p:cNvSpPr/>
          <p:nvPr/>
        </p:nvSpPr>
        <p:spPr>
          <a:xfrm>
            <a:off x="457200" y="1676400"/>
            <a:ext cx="4191000" cy="3539430"/>
          </a:xfrm>
          <a:prstGeom prst="rect">
            <a:avLst/>
          </a:prstGeom>
          <a:ln>
            <a:solidFill>
              <a:srgbClr val="660066"/>
            </a:solidFill>
          </a:ln>
        </p:spPr>
        <p:txBody>
          <a:bodyPr wrap="square">
            <a:spAutoFit/>
          </a:bodyPr>
          <a:lstStyle/>
          <a:p>
            <a:r>
              <a:rPr lang="en-US" sz="2400" dirty="0" smtClean="0"/>
              <a:t>Maple</a:t>
            </a:r>
          </a:p>
          <a:p>
            <a:pPr marL="342900" indent="-342900">
              <a:buFont typeface="Arial"/>
              <a:buChar char="•"/>
            </a:pPr>
            <a:r>
              <a:rPr lang="en-US" sz="2000" dirty="0" smtClean="0"/>
              <a:t>A </a:t>
            </a:r>
            <a:r>
              <a:rPr lang="en-US" sz="2000" dirty="0"/>
              <a:t>reactive (dynamic-tracing) </a:t>
            </a:r>
            <a:r>
              <a:rPr lang="en-US" sz="2000" dirty="0" err="1" smtClean="0">
                <a:solidFill>
                  <a:srgbClr val="FF0000"/>
                </a:solidFill>
              </a:rPr>
              <a:t>blackbox</a:t>
            </a:r>
            <a:r>
              <a:rPr lang="en-US" sz="2000" dirty="0" smtClean="0"/>
              <a:t> approach </a:t>
            </a:r>
            <a:r>
              <a:rPr lang="en-US" sz="2000" dirty="0"/>
              <a:t>that demonstrated the basic feasibility of automating </a:t>
            </a:r>
            <a:r>
              <a:rPr lang="en-US" sz="2000" dirty="0" smtClean="0"/>
              <a:t>programming</a:t>
            </a:r>
          </a:p>
          <a:p>
            <a:pPr marL="342900" indent="-342900">
              <a:buFont typeface="Arial"/>
              <a:buChar char="•"/>
            </a:pPr>
            <a:r>
              <a:rPr lang="en-US" sz="2000" dirty="0" smtClean="0"/>
              <a:t>Code </a:t>
            </a:r>
            <a:r>
              <a:rPr lang="en-US" sz="2000" dirty="0"/>
              <a:t>will become openly available in </a:t>
            </a:r>
            <a:r>
              <a:rPr lang="en-US" sz="2000" dirty="0" err="1"/>
              <a:t>OpenDaylight</a:t>
            </a:r>
            <a:r>
              <a:rPr lang="en-US" sz="2000" dirty="0"/>
              <a:t> as part of </a:t>
            </a:r>
            <a:r>
              <a:rPr lang="en-US" sz="2000" dirty="0" smtClean="0"/>
              <a:t>CCIIE</a:t>
            </a:r>
          </a:p>
          <a:p>
            <a:pPr marL="342900" indent="-342900">
              <a:buFont typeface="Arial"/>
              <a:buChar char="•"/>
            </a:pPr>
            <a:r>
              <a:rPr lang="en-US" sz="2000" dirty="0" smtClean="0"/>
              <a:t>Test </a:t>
            </a:r>
            <a:r>
              <a:rPr lang="en-US" sz="2000" dirty="0"/>
              <a:t>deployment at Yale </a:t>
            </a:r>
            <a:r>
              <a:rPr lang="en-US" sz="2000" dirty="0" err="1"/>
              <a:t>ScienceNet</a:t>
            </a:r>
            <a:endParaRPr lang="en-US" sz="2000" dirty="0"/>
          </a:p>
        </p:txBody>
      </p:sp>
      <p:sp>
        <p:nvSpPr>
          <p:cNvPr id="4" name="Rectangle 3"/>
          <p:cNvSpPr/>
          <p:nvPr/>
        </p:nvSpPr>
        <p:spPr>
          <a:xfrm>
            <a:off x="4724400" y="1676400"/>
            <a:ext cx="4267200" cy="3539430"/>
          </a:xfrm>
          <a:prstGeom prst="rect">
            <a:avLst/>
          </a:prstGeom>
          <a:ln>
            <a:solidFill>
              <a:srgbClr val="660066"/>
            </a:solidFill>
          </a:ln>
        </p:spPr>
        <p:txBody>
          <a:bodyPr wrap="square">
            <a:spAutoFit/>
          </a:bodyPr>
          <a:lstStyle/>
          <a:p>
            <a:r>
              <a:rPr lang="en-US" sz="2400" dirty="0"/>
              <a:t>Magellan (aka Maple 2.0</a:t>
            </a:r>
            <a:r>
              <a:rPr lang="en-US" sz="2400" dirty="0" smtClean="0"/>
              <a:t>)</a:t>
            </a:r>
          </a:p>
          <a:p>
            <a:pPr marL="342900" indent="-342900">
              <a:buFont typeface="Arial"/>
              <a:buChar char="•"/>
            </a:pPr>
            <a:r>
              <a:rPr lang="en-US" sz="2000" dirty="0" smtClean="0"/>
              <a:t>A </a:t>
            </a:r>
            <a:r>
              <a:rPr lang="en-US" sz="2000" dirty="0"/>
              <a:t>general view that a centralized algorithmic policy (AP) is a stream processing </a:t>
            </a:r>
            <a:r>
              <a:rPr lang="en-US" sz="2000" dirty="0" smtClean="0"/>
              <a:t>function</a:t>
            </a:r>
            <a:br>
              <a:rPr lang="en-US" sz="2000" dirty="0" smtClean="0"/>
            </a:br>
            <a:endParaRPr lang="en-US" sz="2000" dirty="0" smtClean="0"/>
          </a:p>
          <a:p>
            <a:pPr marL="342900" indent="-342900">
              <a:buFont typeface="Arial"/>
              <a:buChar char="•"/>
            </a:pPr>
            <a:r>
              <a:rPr lang="en-US" sz="2000" dirty="0" smtClean="0"/>
              <a:t>A </a:t>
            </a:r>
            <a:r>
              <a:rPr lang="en-US" sz="2000" dirty="0" err="1" smtClean="0">
                <a:solidFill>
                  <a:srgbClr val="FF0000"/>
                </a:solidFill>
              </a:rPr>
              <a:t>whitebox</a:t>
            </a:r>
            <a:r>
              <a:rPr lang="en-US" sz="2000" dirty="0" smtClean="0"/>
              <a:t> approach where distributed </a:t>
            </a:r>
            <a:r>
              <a:rPr lang="en-US" sz="2000" dirty="0"/>
              <a:t>network flow tables are memorization tables implementing algorithmic </a:t>
            </a:r>
            <a:r>
              <a:rPr lang="en-US" sz="2000" dirty="0" smtClean="0"/>
              <a:t>policies</a:t>
            </a:r>
          </a:p>
          <a:p>
            <a:pPr marL="342900" indent="-342900">
              <a:buFont typeface="Arial"/>
              <a:buChar char="•"/>
            </a:pPr>
            <a:r>
              <a:rPr lang="en-US" sz="2000" dirty="0" smtClean="0"/>
              <a:t>In active </a:t>
            </a:r>
            <a:r>
              <a:rPr lang="en-US" sz="2000" dirty="0"/>
              <a:t>design and implementation </a:t>
            </a:r>
            <a:r>
              <a:rPr lang="en-US" sz="2000" dirty="0" smtClean="0"/>
              <a:t>phase</a:t>
            </a:r>
          </a:p>
        </p:txBody>
      </p:sp>
    </p:spTree>
    <p:extLst>
      <p:ext uri="{BB962C8B-B14F-4D97-AF65-F5344CB8AC3E}">
        <p14:creationId xmlns:p14="http://schemas.microsoft.com/office/powerpoint/2010/main" val="3494124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2800" dirty="0" err="1" smtClean="0"/>
              <a:t>Softwarization</a:t>
            </a:r>
            <a:r>
              <a:rPr lang="en-US" sz="2800" dirty="0" smtClean="0"/>
              <a:t> of Network Programming: Key Next Steps</a:t>
            </a:r>
            <a:endParaRPr lang="en-US" sz="2800" dirty="0"/>
          </a:p>
        </p:txBody>
      </p:sp>
      <p:sp>
        <p:nvSpPr>
          <p:cNvPr id="3" name="Slide Number Placeholder 2"/>
          <p:cNvSpPr>
            <a:spLocks noGrp="1"/>
          </p:cNvSpPr>
          <p:nvPr>
            <p:ph type="sldNum" sz="quarter" idx="10"/>
          </p:nvPr>
        </p:nvSpPr>
        <p:spPr/>
        <p:txBody>
          <a:bodyPr/>
          <a:lstStyle/>
          <a:p>
            <a:pPr>
              <a:defRPr/>
            </a:pPr>
            <a:fld id="{164B0F64-89EF-7A42-892D-484BAB952423}" type="slidenum">
              <a:rPr lang="en-US" smtClean="0"/>
              <a:pPr>
                <a:defRPr/>
              </a:pPr>
              <a:t>101</a:t>
            </a:fld>
            <a:endParaRPr lang="en-US">
              <a:solidFill>
                <a:schemeClr val="bg2"/>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35551"/>
          <a:stretch/>
        </p:blipFill>
        <p:spPr>
          <a:xfrm>
            <a:off x="135115" y="1202386"/>
            <a:ext cx="4972283" cy="4931141"/>
          </a:xfrm>
          <a:prstGeom prst="rect">
            <a:avLst/>
          </a:prstGeom>
        </p:spPr>
      </p:pic>
      <p:sp>
        <p:nvSpPr>
          <p:cNvPr id="2" name="Rectangle 1"/>
          <p:cNvSpPr/>
          <p:nvPr/>
        </p:nvSpPr>
        <p:spPr bwMode="auto">
          <a:xfrm>
            <a:off x="3498945" y="3065269"/>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1200971" y="307656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 name="Rectangle 3"/>
          <p:cNvSpPr/>
          <p:nvPr/>
        </p:nvSpPr>
        <p:spPr>
          <a:xfrm>
            <a:off x="4985795" y="3094562"/>
            <a:ext cx="4039979" cy="1200329"/>
          </a:xfrm>
          <a:prstGeom prst="rect">
            <a:avLst/>
          </a:prstGeom>
          <a:ln>
            <a:solidFill>
              <a:schemeClr val="tx1"/>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Compiler/runtime/libraries to substantially simplify network </a:t>
            </a:r>
            <a:r>
              <a:rPr lang="en-US" sz="1800" baseline="0" dirty="0" err="1" smtClean="0">
                <a:solidFill>
                  <a:srgbClr val="800000"/>
                </a:solidFill>
                <a:latin typeface="Menlo Regular" charset="0"/>
                <a:cs typeface="Menlo Regular" charset="0"/>
                <a:sym typeface="Menlo Regular" charset="0"/>
              </a:rPr>
              <a:t>softwarization</a:t>
            </a:r>
            <a:r>
              <a:rPr lang="en-US" sz="1800" baseline="0" dirty="0" smtClean="0">
                <a:solidFill>
                  <a:srgbClr val="800000"/>
                </a:solidFill>
                <a:latin typeface="Menlo Regular" charset="0"/>
                <a:cs typeface="Menlo Regular" charset="0"/>
                <a:sym typeface="Menlo Regular" charset="0"/>
              </a:rPr>
              <a:t> programming</a:t>
            </a:r>
            <a:endParaRPr lang="en-US" sz="1800" dirty="0"/>
          </a:p>
        </p:txBody>
      </p:sp>
      <p:sp>
        <p:nvSpPr>
          <p:cNvPr id="10" name="Rectangle 9"/>
          <p:cNvSpPr/>
          <p:nvPr/>
        </p:nvSpPr>
        <p:spPr>
          <a:xfrm>
            <a:off x="4998454" y="1206957"/>
            <a:ext cx="4000296" cy="1754327"/>
          </a:xfrm>
          <a:prstGeom prst="rect">
            <a:avLst/>
          </a:prstGeom>
          <a:ln>
            <a:solidFill>
              <a:schemeClr val="tx1"/>
            </a:solidFill>
          </a:ln>
        </p:spPr>
        <p:txBody>
          <a:bodyPr wrap="square">
            <a:spAutoFit/>
          </a:bodyPr>
          <a:lstStyle/>
          <a:p>
            <a:pPr marL="342900" indent="-342900">
              <a:buFontTx/>
              <a:buChar char="-"/>
            </a:pPr>
            <a:r>
              <a:rPr lang="en-US" sz="1800" baseline="0" dirty="0" smtClean="0">
                <a:solidFill>
                  <a:srgbClr val="800000"/>
                </a:solidFill>
                <a:latin typeface="Menlo Regular" charset="0"/>
                <a:cs typeface="Menlo Regular" charset="0"/>
                <a:sym typeface="Menlo Regular" charset="0"/>
              </a:rPr>
              <a:t>High-level, </a:t>
            </a:r>
            <a:r>
              <a:rPr lang="en-US" sz="1800" baseline="0" dirty="0" err="1" smtClean="0">
                <a:solidFill>
                  <a:srgbClr val="800000"/>
                </a:solidFill>
                <a:latin typeface="Menlo Regular" charset="0"/>
                <a:cs typeface="Menlo Regular" charset="0"/>
                <a:sym typeface="Menlo Regular" charset="0"/>
              </a:rPr>
              <a:t>datapath</a:t>
            </a:r>
            <a:r>
              <a:rPr lang="en-US" sz="1800" baseline="0" dirty="0" smtClean="0">
                <a:solidFill>
                  <a:srgbClr val="800000"/>
                </a:solidFill>
                <a:latin typeface="Menlo Regular" charset="0"/>
                <a:cs typeface="Menlo Regular" charset="0"/>
                <a:sym typeface="Menlo Regular" charset="0"/>
              </a:rPr>
              <a:t> oblivious, </a:t>
            </a:r>
            <a:r>
              <a:rPr lang="en-US" sz="1800" baseline="0" dirty="0" err="1" smtClean="0">
                <a:solidFill>
                  <a:srgbClr val="800000"/>
                </a:solidFill>
                <a:latin typeface="Menlo Regular" charset="0"/>
                <a:cs typeface="Menlo Regular" charset="0"/>
                <a:sym typeface="Menlo Regular" charset="0"/>
              </a:rPr>
              <a:t>composable</a:t>
            </a:r>
            <a:r>
              <a:rPr lang="en-US" sz="1800" baseline="0" dirty="0" smtClean="0">
                <a:solidFill>
                  <a:srgbClr val="800000"/>
                </a:solidFill>
                <a:latin typeface="Menlo Regular" charset="0"/>
                <a:cs typeface="Menlo Regular" charset="0"/>
                <a:sym typeface="Menlo Regular" charset="0"/>
              </a:rPr>
              <a:t> programming models</a:t>
            </a:r>
          </a:p>
          <a:p>
            <a:pPr marL="342900" indent="-342900">
              <a:buFontTx/>
              <a:buChar char="-"/>
            </a:pPr>
            <a:r>
              <a:rPr lang="en-US" sz="1800" baseline="0" dirty="0" smtClean="0">
                <a:solidFill>
                  <a:srgbClr val="800000"/>
                </a:solidFill>
                <a:latin typeface="Menlo Regular" charset="0"/>
                <a:cs typeface="Menlo Regular" charset="0"/>
                <a:sym typeface="Menlo Regular" charset="0"/>
              </a:rPr>
              <a:t>Go beyond reactive programming to proactive, learning programming</a:t>
            </a:r>
            <a:endParaRPr lang="en-US" sz="1800" dirty="0"/>
          </a:p>
        </p:txBody>
      </p:sp>
      <p:sp>
        <p:nvSpPr>
          <p:cNvPr id="11" name="Rectangle 10"/>
          <p:cNvSpPr/>
          <p:nvPr/>
        </p:nvSpPr>
        <p:spPr>
          <a:xfrm>
            <a:off x="5039379" y="4871949"/>
            <a:ext cx="3969501" cy="923330"/>
          </a:xfrm>
          <a:prstGeom prst="rect">
            <a:avLst/>
          </a:prstGeom>
          <a:ln>
            <a:solidFill>
              <a:schemeClr val="bg2">
                <a:lumMod val="25000"/>
              </a:schemeClr>
            </a:solidFill>
          </a:ln>
        </p:spPr>
        <p:txBody>
          <a:bodyPr wrap="square">
            <a:spAutoFit/>
          </a:bodyPr>
          <a:lstStyle/>
          <a:p>
            <a:r>
              <a:rPr lang="en-US" sz="1800" baseline="0" dirty="0" smtClean="0">
                <a:solidFill>
                  <a:srgbClr val="800000"/>
                </a:solidFill>
                <a:latin typeface="Menlo Regular" charset="0"/>
                <a:cs typeface="Menlo Regular" charset="0"/>
                <a:sym typeface="Menlo Regular" charset="0"/>
              </a:rPr>
              <a:t>- Stabilize hardware-friendly, software-integrated data path</a:t>
            </a:r>
            <a:endParaRPr lang="en-US" sz="1800" dirty="0"/>
          </a:p>
        </p:txBody>
      </p:sp>
    </p:spTree>
    <p:extLst>
      <p:ext uri="{BB962C8B-B14F-4D97-AF65-F5344CB8AC3E}">
        <p14:creationId xmlns:p14="http://schemas.microsoft.com/office/powerpoint/2010/main" val="1749387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493"/>
            <a:ext cx="8077200" cy="580292"/>
          </a:xfrm>
        </p:spPr>
        <p:txBody>
          <a:bodyPr>
            <a:noAutofit/>
          </a:bodyPr>
          <a:lstStyle/>
          <a:p>
            <a:r>
              <a:rPr lang="en-US" sz="4000" dirty="0">
                <a:ea typeface="ＭＳ Ｐゴシック" charset="0"/>
                <a:cs typeface="ＭＳ Ｐゴシック" charset="0"/>
              </a:rPr>
              <a:t>What is Missing?</a:t>
            </a:r>
            <a:endParaRPr lang="en-US" sz="40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381000" y="2485635"/>
            <a:ext cx="8307295"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27" name="Rectangle 26"/>
          <p:cNvSpPr/>
          <p:nvPr/>
        </p:nvSpPr>
        <p:spPr>
          <a:xfrm>
            <a:off x="634999" y="3240973"/>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Network</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View</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28" name="Rectangle 27"/>
          <p:cNvSpPr/>
          <p:nvPr/>
        </p:nvSpPr>
        <p:spPr>
          <a:xfrm>
            <a:off x="5715003" y="32812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sp>
        <p:nvSpPr>
          <p:cNvPr id="29" name="Rectangle 28"/>
          <p:cNvSpPr/>
          <p:nvPr/>
        </p:nvSpPr>
        <p:spPr>
          <a:xfrm>
            <a:off x="2165338" y="3243961"/>
            <a:ext cx="144295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baseline="0" noProof="0" dirty="0" smtClean="0">
                <a:solidFill>
                  <a:srgbClr val="000090"/>
                </a:solidFill>
                <a:latin typeface="Arial" pitchFamily="-105" charset="0"/>
                <a:ea typeface="ＭＳ Ｐゴシック" pitchFamily="-105" charset="-128"/>
                <a:cs typeface="ＭＳ Ｐゴシック" pitchFamily="-105" charset="-128"/>
              </a:rPr>
              <a:t>Service</a:t>
            </a:r>
            <a:r>
              <a:rPr lang="en-US" baseline="0" dirty="0">
                <a:solidFill>
                  <a:srgbClr val="000090"/>
                </a:solidFill>
                <a:latin typeface="Arial" pitchFamily="-105" charset="0"/>
                <a:ea typeface="ＭＳ Ｐゴシック" pitchFamily="-105" charset="-128"/>
                <a:cs typeface="ＭＳ Ｐゴシック" pitchFamily="-105" charset="-128"/>
              </a:rPr>
              <a:t>/</a:t>
            </a:r>
            <a:r>
              <a:rPr lang="en-US" baseline="0" noProof="0" dirty="0" smtClean="0">
                <a:solidFill>
                  <a:srgbClr val="000090"/>
                </a:solidFill>
                <a:latin typeface="Arial" pitchFamily="-105" charset="0"/>
                <a:ea typeface="ＭＳ Ｐゴシック" pitchFamily="-105" charset="-128"/>
                <a:cs typeface="ＭＳ Ｐゴシック" pitchFamily="-105" charset="-128"/>
              </a:rPr>
              <a:t/>
            </a:r>
            <a:br>
              <a:rPr lang="en-US" baseline="0" noProof="0" dirty="0" smtClean="0">
                <a:solidFill>
                  <a:srgbClr val="000090"/>
                </a:solidFill>
                <a:latin typeface="Arial" pitchFamily="-105" charset="0"/>
                <a:ea typeface="ＭＳ Ｐゴシック" pitchFamily="-105" charset="-128"/>
                <a:cs typeface="ＭＳ Ｐゴシック" pitchFamily="-105" charset="-128"/>
              </a:rPr>
            </a:br>
            <a:r>
              <a:rPr lang="en-US" baseline="0" noProof="0" dirty="0" smtClean="0">
                <a:solidFill>
                  <a:srgbClr val="000090"/>
                </a:solidFill>
                <a:latin typeface="Arial" pitchFamily="-105" charset="0"/>
                <a:ea typeface="ＭＳ Ｐゴシック" pitchFamily="-105" charset="-128"/>
                <a:cs typeface="ＭＳ Ｐゴシック" pitchFamily="-105" charset="-128"/>
              </a:rPr>
              <a:t>Policy</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0" name="Rectangle 29"/>
          <p:cNvSpPr/>
          <p:nvPr/>
        </p:nvSpPr>
        <p:spPr bwMode="auto">
          <a:xfrm>
            <a:off x="5535707" y="3001914"/>
            <a:ext cx="2913529"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533402" y="3004903"/>
            <a:ext cx="3209362" cy="1359647"/>
          </a:xfrm>
          <a:prstGeom prst="rect">
            <a:avLst/>
          </a:prstGeom>
          <a:noFill/>
          <a:ln w="317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25000" noProof="0">
              <a:ln>
                <a:noFill/>
              </a:ln>
              <a:solidFill>
                <a:sysClr val="windowText" lastClr="000000"/>
              </a:solidFill>
              <a:effectLst>
                <a:outerShdw blurRad="38100" dist="38100" dir="2700000" algn="tl">
                  <a:srgbClr val="000000">
                    <a:alpha val="43137"/>
                  </a:srgbClr>
                </a:outerShdw>
              </a:effectLst>
              <a:uLnTx/>
              <a:uFillTx/>
              <a:latin typeface="Arial" pitchFamily="-105" charset="0"/>
              <a:ea typeface="ＭＳ Ｐゴシック" pitchFamily="-105" charset="-128"/>
              <a:cs typeface="ＭＳ Ｐゴシック" pitchFamily="-105" charset="-128"/>
            </a:endParaRPr>
          </a:p>
        </p:txBody>
      </p:sp>
      <p:sp>
        <p:nvSpPr>
          <p:cNvPr id="32" name="Rectangle 31"/>
          <p:cNvSpPr/>
          <p:nvPr/>
        </p:nvSpPr>
        <p:spPr>
          <a:xfrm>
            <a:off x="7107521" y="32842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a:t>
            </a:r>
            <a:br>
              <a:rPr lang="en-US" altLang="zh-CN" sz="1800" baseline="0" dirty="0" smtClean="0">
                <a:solidFill>
                  <a:srgbClr val="000090"/>
                </a:solidFill>
                <a:latin typeface="Arial" pitchFamily="-105" charset="0"/>
                <a:ea typeface="ＭＳ Ｐゴシック" pitchFamily="-105" charset="-128"/>
                <a:cs typeface="ＭＳ Ｐゴシック" pitchFamily="-105" charset="-128"/>
              </a:rPr>
            </a:br>
            <a:r>
              <a:rPr lang="en-US" altLang="zh-CN" sz="1800" baseline="0" dirty="0" err="1" smtClean="0">
                <a:solidFill>
                  <a:srgbClr val="000090"/>
                </a:solidFill>
                <a:latin typeface="Arial" pitchFamily="-105" charset="0"/>
                <a:ea typeface="ＭＳ Ｐゴシック" pitchFamily="-105" charset="-128"/>
                <a:cs typeface="ＭＳ Ｐゴシック" pitchFamily="-105" charset="-128"/>
              </a:rPr>
              <a:t>Datapath</a:t>
            </a:r>
            <a:endParaRPr kumimoji="0" lang="en-US" sz="1800" i="0" u="none" strike="noStrike" kern="0" cap="none" spc="0" normalizeH="0" baseline="0" noProof="0" dirty="0">
              <a:ln>
                <a:noFill/>
              </a:ln>
              <a:solidFill>
                <a:srgbClr val="000090"/>
              </a:solidFill>
              <a:effectLst/>
              <a:uLnTx/>
              <a:uFillTx/>
              <a:latin typeface="Calibri"/>
              <a:ea typeface="+mn-ea"/>
              <a:cs typeface="+mn-cs"/>
            </a:endParaRPr>
          </a:p>
        </p:txBody>
      </p:sp>
      <p:grpSp>
        <p:nvGrpSpPr>
          <p:cNvPr id="35" name="Group 34"/>
          <p:cNvGrpSpPr/>
          <p:nvPr/>
        </p:nvGrpSpPr>
        <p:grpSpPr>
          <a:xfrm>
            <a:off x="1615658" y="3644512"/>
            <a:ext cx="3108742" cy="1613288"/>
            <a:chOff x="1757600" y="3929657"/>
            <a:chExt cx="3108742" cy="1613288"/>
          </a:xfrm>
        </p:grpSpPr>
        <p:cxnSp>
          <p:nvCxnSpPr>
            <p:cNvPr id="36" name="Straight Arrow Connector 35"/>
            <p:cNvCxnSpPr/>
            <p:nvPr/>
          </p:nvCxnSpPr>
          <p:spPr bwMode="auto">
            <a:xfrm flipH="1" flipV="1">
              <a:off x="1757600" y="3942483"/>
              <a:ext cx="1432342" cy="1600462"/>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885892" y="3929657"/>
              <a:ext cx="2980450" cy="161328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3505200" y="4089431"/>
            <a:ext cx="4185027" cy="1168369"/>
            <a:chOff x="3647142" y="4374576"/>
            <a:chExt cx="4185027" cy="1168369"/>
          </a:xfrm>
        </p:grpSpPr>
        <p:cxnSp>
          <p:nvCxnSpPr>
            <p:cNvPr id="39" name="Straight Arrow Connector 38"/>
            <p:cNvCxnSpPr>
              <a:stCxn id="28" idx="2"/>
            </p:cNvCxnSpPr>
            <p:nvPr/>
          </p:nvCxnSpPr>
          <p:spPr bwMode="auto">
            <a:xfrm flipH="1">
              <a:off x="3647142" y="4374576"/>
              <a:ext cx="2792509" cy="116836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5399742" y="4377564"/>
              <a:ext cx="2432427" cy="1165381"/>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1724785" y="1219200"/>
            <a:ext cx="1170046" cy="2024761"/>
            <a:chOff x="1724785" y="1638130"/>
            <a:chExt cx="1170046" cy="2024761"/>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a:stCxn id="42" idx="2"/>
              <a:endCxn id="29" idx="0"/>
            </p:cNvCxnSpPr>
            <p:nvPr/>
          </p:nvCxnSpPr>
          <p:spPr bwMode="auto">
            <a:xfrm>
              <a:off x="2309808" y="2559817"/>
              <a:ext cx="577008" cy="1103074"/>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382157" y="2438400"/>
            <a:ext cx="218619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a:t>
            </a:r>
            <a:r>
              <a:rPr kumimoji="0" lang="en-US" sz="1800" b="0" i="0" u="none" strike="noStrike" kern="0" cap="none" spc="0" normalizeH="0" baseline="0" noProof="0" dirty="0" smtClean="0">
                <a:ln>
                  <a:noFill/>
                </a:ln>
                <a:solidFill>
                  <a:sysClr val="windowText" lastClr="000000"/>
                </a:solidFill>
                <a:effectLst/>
                <a:uLnTx/>
                <a:uFillTx/>
              </a:rPr>
              <a:t>ogically centralized </a:t>
            </a:r>
            <a:br>
              <a:rPr kumimoji="0" lang="en-US" sz="1800" b="0" i="0" u="none" strike="noStrike" kern="0" cap="none" spc="0" normalizeH="0" baseline="0" noProof="0" dirty="0" smtClean="0">
                <a:ln>
                  <a:noFill/>
                </a:ln>
                <a:solidFill>
                  <a:sysClr val="windowText" lastClr="000000"/>
                </a:solidFill>
                <a:effectLst/>
                <a:uLnTx/>
                <a:uFillTx/>
              </a:rPr>
            </a:br>
            <a:r>
              <a:rPr kumimoji="0" lang="en-US" sz="1800" b="0" i="0" u="none" strike="noStrike" kern="0" cap="none" spc="0" normalizeH="0" baseline="0" noProof="0" dirty="0" smtClean="0">
                <a:ln>
                  <a:noFill/>
                </a:ln>
                <a:solidFill>
                  <a:sysClr val="windowText" lastClr="000000"/>
                </a:solidFill>
                <a:effectLst/>
                <a:uLnTx/>
                <a:uFillTx/>
              </a:rPr>
              <a:t>data store</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3276600" y="1249306"/>
            <a:ext cx="2819400" cy="1722494"/>
            <a:chOff x="3276600" y="1249306"/>
            <a:chExt cx="2819400" cy="1722494"/>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837300" y="1249306"/>
              <a:ext cx="1525303" cy="904875"/>
            </a:xfrm>
            <a:prstGeom prst="roundRect">
              <a:avLst>
                <a:gd name="adj" fmla="val 15787"/>
              </a:avLst>
            </a:prstGeom>
            <a:solidFill>
              <a:schemeClr val="accent3">
                <a:lumMod val="50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t>P</a:t>
              </a:r>
              <a:r>
                <a:rPr lang="en-US" sz="2800" baseline="0" dirty="0" smtClean="0"/>
                <a:t>rogram</a:t>
              </a:r>
              <a:endParaRPr lang="en-US" sz="2800" baseline="0" dirty="0"/>
            </a:p>
          </p:txBody>
        </p:sp>
      </p:grpSp>
      <p:pic>
        <p:nvPicPr>
          <p:cNvPr id="46" name="Picture 45"/>
          <p:cNvPicPr>
            <a:picLocks noChangeAspect="1"/>
          </p:cNvPicPr>
          <p:nvPr/>
        </p:nvPicPr>
        <p:blipFill>
          <a:blip r:embed="rId4"/>
          <a:stretch>
            <a:fillRect/>
          </a:stretch>
        </p:blipFill>
        <p:spPr>
          <a:xfrm>
            <a:off x="6553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38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93108" y="5257800"/>
            <a:ext cx="1445692" cy="609600"/>
          </a:xfrm>
          <a:prstGeom prst="rect">
            <a:avLst/>
          </a:prstGeom>
        </p:spPr>
      </p:pic>
      <p:sp>
        <p:nvSpPr>
          <p:cNvPr id="33"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59596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Datapath</a:t>
            </a:r>
            <a:r>
              <a:rPr lang="en-US" dirty="0" smtClean="0"/>
              <a:t> Model</a:t>
            </a:r>
            <a:endParaRPr lang="en-US" dirty="0"/>
          </a:p>
        </p:txBody>
      </p:sp>
      <p:pic>
        <p:nvPicPr>
          <p:cNvPr id="5" name="Picture 4"/>
          <p:cNvPicPr>
            <a:picLocks noChangeAspect="1"/>
          </p:cNvPicPr>
          <p:nvPr/>
        </p:nvPicPr>
        <p:blipFill rotWithShape="1">
          <a:blip r:embed="rId2"/>
          <a:srcRect t="9925" r="49555"/>
          <a:stretch/>
        </p:blipFill>
        <p:spPr>
          <a:xfrm>
            <a:off x="208005" y="1146173"/>
            <a:ext cx="2496057" cy="2837636"/>
          </a:xfrm>
          <a:prstGeom prst="rect">
            <a:avLst/>
          </a:prstGeom>
        </p:spPr>
      </p:pic>
      <p:pic>
        <p:nvPicPr>
          <p:cNvPr id="6" name="Picture 5"/>
          <p:cNvPicPr>
            <a:picLocks noChangeAspect="1"/>
          </p:cNvPicPr>
          <p:nvPr/>
        </p:nvPicPr>
        <p:blipFill>
          <a:blip r:embed="rId3"/>
          <a:stretch>
            <a:fillRect/>
          </a:stretch>
        </p:blipFill>
        <p:spPr>
          <a:xfrm>
            <a:off x="2472328" y="1101528"/>
            <a:ext cx="6671672" cy="3013013"/>
          </a:xfrm>
          <a:prstGeom prst="rect">
            <a:avLst/>
          </a:prstGeom>
        </p:spPr>
      </p:pic>
      <p:pic>
        <p:nvPicPr>
          <p:cNvPr id="7" name="Picture 6"/>
          <p:cNvPicPr>
            <a:picLocks noChangeAspect="1"/>
          </p:cNvPicPr>
          <p:nvPr/>
        </p:nvPicPr>
        <p:blipFill rotWithShape="1">
          <a:blip r:embed="rId4"/>
          <a:srcRect l="20078" t="54542" r="11609" b="13020"/>
          <a:stretch/>
        </p:blipFill>
        <p:spPr>
          <a:xfrm>
            <a:off x="2780711" y="4565612"/>
            <a:ext cx="5824134" cy="1773692"/>
          </a:xfrm>
          <a:prstGeom prst="rect">
            <a:avLst/>
          </a:prstGeom>
        </p:spPr>
      </p:pic>
      <p:sp>
        <p:nvSpPr>
          <p:cNvPr id="8" name="Rounded Rectangular Callout 7"/>
          <p:cNvSpPr/>
          <p:nvPr/>
        </p:nvSpPr>
        <p:spPr bwMode="auto">
          <a:xfrm>
            <a:off x="173061" y="4556048"/>
            <a:ext cx="2498158" cy="1148231"/>
          </a:xfrm>
          <a:prstGeom prst="wedgeRoundRectCallout">
            <a:avLst>
              <a:gd name="adj1" fmla="val 14576"/>
              <a:gd name="adj2" fmla="val -1044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Low-level TCAM based computing model with limited resources</a:t>
            </a:r>
            <a:endParaRPr lang="en-US" sz="1600" baseline="0" dirty="0">
              <a:latin typeface="Menlo Regular" charset="0"/>
              <a:cs typeface="Menlo Regular" charset="0"/>
              <a:sym typeface="Menlo Regular" charset="0"/>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2975433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Simple Controller Program </a:t>
            </a:r>
            <a:endParaRPr lang="en-US" sz="3600" dirty="0"/>
          </a:p>
        </p:txBody>
      </p:sp>
      <p:pic>
        <p:nvPicPr>
          <p:cNvPr id="3" name="Picture 2"/>
          <p:cNvPicPr>
            <a:picLocks noChangeAspect="1"/>
          </p:cNvPicPr>
          <p:nvPr/>
        </p:nvPicPr>
        <p:blipFill>
          <a:blip r:embed="rId3"/>
          <a:stretch>
            <a:fillRect/>
          </a:stretch>
        </p:blipFill>
        <p:spPr>
          <a:xfrm>
            <a:off x="4196585" y="1203231"/>
            <a:ext cx="4947415" cy="5134734"/>
          </a:xfrm>
          <a:prstGeom prst="rect">
            <a:avLst/>
          </a:prstGeom>
        </p:spPr>
      </p:pic>
      <p:sp>
        <p:nvSpPr>
          <p:cNvPr id="5" name="Rectangle 2"/>
          <p:cNvSpPr>
            <a:spLocks/>
          </p:cNvSpPr>
          <p:nvPr/>
        </p:nvSpPr>
        <p:spPr bwMode="auto">
          <a:xfrm>
            <a:off x="334180" y="1470599"/>
            <a:ext cx="5012700" cy="223934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31157090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584814" y="1420480"/>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({‘match':{'tcp_dst':22}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4478012"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Tree>
    <p:extLst>
      <p:ext uri="{BB962C8B-B14F-4D97-AF65-F5344CB8AC3E}">
        <p14:creationId xmlns:p14="http://schemas.microsoft.com/office/powerpoint/2010/main" val="663637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Controller Program with Flow Table Management</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a:t>
            </a:r>
            <a:r>
              <a:rPr lang="nl-NL" sz="2000" b="1" baseline="0" dirty="0" smtClean="0">
                <a:solidFill>
                  <a:srgbClr val="FF0000"/>
                </a:solidFill>
                <a:latin typeface="Menlo Regular"/>
                <a:cs typeface="Menlo Regular"/>
              </a:rPr>
              <a:t>‘priority’:</a:t>
            </a:r>
            <a:r>
              <a:rPr lang="nl-NL" sz="2000" b="1" baseline="0" dirty="0">
                <a:solidFill>
                  <a:srgbClr val="FF0000"/>
                </a:solidFill>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{'tcp_dst':22}</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FF0000"/>
                </a:solidFill>
                <a:latin typeface="Menlo Regular"/>
                <a:cs typeface="Menlo Regular"/>
                <a:sym typeface="Menlo Regular" charset="0"/>
              </a:rPr>
              <a:t>‘priority’:0</a:t>
            </a:r>
            <a:r>
              <a:rPr lang="nl-NL" sz="2000" b="1" baseline="0" dirty="0" smtClean="0">
                <a:latin typeface="Menlo Regular"/>
                <a:cs typeface="Menlo Regular"/>
                <a:sym typeface="Menlo Regular" charset="0"/>
              </a:rPr>
              <a:t>,</a:t>
            </a:r>
            <a:br>
              <a:rPr lang="nl-NL" sz="2000" b="1" baseline="0" dirty="0" smtClean="0">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smtClean="0">
                <a:latin typeface="Menlo Regular"/>
                <a:cs typeface="Menlo Regular"/>
                <a:sym typeface="Menlo Regular" charset="0"/>
              </a:rPr>
              <a:t>p.eth_dst</a:t>
            </a:r>
            <a:r>
              <a:rPr lang="nl-NL" sz="2000" b="1" baseline="0" dirty="0" smtClean="0">
                <a:latin typeface="Menlo Regular"/>
                <a:cs typeface="Menlo Regular"/>
                <a:sym typeface="Menlo Regular" charset="0"/>
              </a:rPr>
              <a:t>}</a:t>
            </a:r>
            <a:r>
              <a:rPr lang="nl-NL" sz="2000" b="1" baseline="0" dirty="0">
                <a:latin typeface="Menlo Regular"/>
                <a:cs typeface="Menlo Regular"/>
                <a:sym typeface="Menlo Regular" charset="0"/>
              </a:rPr>
              <a:t>,</a:t>
            </a: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30274106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2881611" y="3497645"/>
            <a:ext cx="1464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Controller</a:t>
            </a:r>
          </a:p>
        </p:txBody>
      </p:sp>
      <p:sp>
        <p:nvSpPr>
          <p:cNvPr id="51205" name="Rectangle 5"/>
          <p:cNvSpPr>
            <a:spLocks/>
          </p:cNvSpPr>
          <p:nvPr/>
        </p:nvSpPr>
        <p:spPr bwMode="auto">
          <a:xfrm>
            <a:off x="3023741" y="866671"/>
            <a:ext cx="997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solidFill>
                  <a:schemeClr val="tx1"/>
                </a:solidFill>
                <a:latin typeface="Helvetica Neue" charset="0"/>
                <a:ea typeface="ＭＳ Ｐゴシック" charset="0"/>
                <a:cs typeface="Helvetica Neue" charset="0"/>
                <a:sym typeface="Helvetica Neue" charset="0"/>
              </a:rPr>
              <a:t>Switch</a:t>
            </a:r>
          </a:p>
        </p:txBody>
      </p:sp>
      <p:sp>
        <p:nvSpPr>
          <p:cNvPr id="51206" name="AutoShape 6"/>
          <p:cNvSpPr>
            <a:spLocks/>
          </p:cNvSpPr>
          <p:nvPr/>
        </p:nvSpPr>
        <p:spPr bwMode="auto">
          <a:xfrm>
            <a:off x="121444" y="3926465"/>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28588"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285750" y="3950191"/>
            <a:ext cx="8085459"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smtClean="0">
                <a:latin typeface="Menlo Regular" charset="0"/>
                <a:cs typeface="Menlo Regular" charset="0"/>
                <a:sym typeface="Menlo Regular" charset="0"/>
              </a:rPr>
              <a:t>  if </a:t>
            </a:r>
            <a:r>
              <a:rPr lang="en-US" sz="1600" baseline="0" dirty="0">
                <a:latin typeface="Menlo Regular" charset="0"/>
                <a:cs typeface="Menlo Regular" charset="0"/>
                <a:sym typeface="Menlo Regular" charset="0"/>
              </a:rPr>
              <a:t>22 == </a:t>
            </a:r>
            <a:r>
              <a:rPr lang="en-US" sz="1600" baseline="0" dirty="0" err="1">
                <a:latin typeface="Menlo Regular" charset="0"/>
                <a:cs typeface="Menlo Regular" charset="0"/>
                <a:sym typeface="Menlo Regular" charset="0"/>
              </a:rPr>
              <a:t>p.tcp_dst</a:t>
            </a:r>
            <a:r>
              <a:rPr lang="en-US" sz="1600" baseline="0" dirty="0" smtClean="0">
                <a:latin typeface="Menlo Regular" charset="0"/>
                <a:cs typeface="Menlo Regular" charset="0"/>
                <a:sym typeface="Menlo Regular" charset="0"/>
              </a:rPr>
              <a:t>:</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drop</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a:spcBef>
                <a:spcPts val="882"/>
              </a:spcBef>
            </a:pPr>
            <a:r>
              <a:rPr lang="en-US" sz="1600" baseline="0" dirty="0" smtClean="0">
                <a:latin typeface="Menlo Regular" charset="0"/>
                <a:cs typeface="Menlo Regular" charset="0"/>
                <a:sym typeface="Menlo Regular" charset="0"/>
              </a:rPr>
              <a:t>  else</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action':[</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smtClean="0">
                <a:latin typeface="Menlo Regular" charset="0"/>
                <a:cs typeface="Menlo Regular" charset="0"/>
                <a:sym typeface="Menlo Regular" charset="0"/>
              </a:rPr>
              <a:t>   forward</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nextHop</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Example</a:t>
            </a:r>
            <a:endParaRPr lang="en-US" sz="3200" dirty="0"/>
          </a:p>
        </p:txBody>
      </p:sp>
      <p:sp>
        <p:nvSpPr>
          <p:cNvPr id="16" name="Oval 3"/>
          <p:cNvSpPr>
            <a:spLocks/>
          </p:cNvSpPr>
          <p:nvPr/>
        </p:nvSpPr>
        <p:spPr bwMode="auto">
          <a:xfrm>
            <a:off x="7402087" y="893120"/>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28587"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514846" y="2094367"/>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7437524" y="2282174"/>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smtClean="0">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a:t>
            </a:r>
            <a:r>
              <a:rPr lang="en-US" sz="1800" baseline="0" dirty="0" smtClean="0">
                <a:latin typeface="Menlo Regular" charset="0"/>
                <a:cs typeface="Menlo Regular" charset="0"/>
                <a:sym typeface="Menlo Regular" charset="0"/>
              </a:rPr>
              <a:t>:22</a:t>
            </a:r>
            <a:endParaRPr lang="en-US" sz="1800" baseline="0" dirty="0">
              <a:latin typeface="Menlo Regular" charset="0"/>
              <a:cs typeface="Menlo Regular" charset="0"/>
              <a:sym typeface="Menlo Regular" charset="0"/>
            </a:endParaRPr>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405443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I (OVS): Using Exact Match</a:t>
            </a:r>
            <a:endParaRPr lang="en-US" sz="3200" dirty="0"/>
          </a:p>
        </p:txBody>
      </p:sp>
      <p:sp>
        <p:nvSpPr>
          <p:cNvPr id="5" name="Rectangle 2"/>
          <p:cNvSpPr>
            <a:spLocks/>
          </p:cNvSpPr>
          <p:nvPr/>
        </p:nvSpPr>
        <p:spPr bwMode="auto">
          <a:xfrm>
            <a:off x="668359" y="1203234"/>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nextHop</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rPr>
              <a:t>    </a:t>
            </a:r>
            <a:r>
              <a:rPr lang="nl-NL" sz="2000" b="1" baseline="0" dirty="0" err="1" smtClean="0">
                <a:latin typeface="Menlo Regular"/>
                <a:cs typeface="Menlo Regular"/>
              </a:rPr>
              <a:t>installRule</a:t>
            </a:r>
            <a:r>
              <a:rPr lang="nl-NL" sz="2000" b="1" baseline="0" dirty="0">
                <a:latin typeface="Menlo Regular"/>
                <a:cs typeface="Menlo Regular"/>
              </a:rPr>
              <a:t>(</a:t>
            </a:r>
            <a:r>
              <a:rPr lang="nl-NL" sz="2000" b="1" baseline="0" dirty="0" smtClean="0">
                <a:latin typeface="Menlo Regular"/>
                <a:cs typeface="Menlo Regular"/>
              </a:rPr>
              <a:t>{‘priority’:</a:t>
            </a:r>
            <a:r>
              <a:rPr lang="nl-NL" sz="2000" b="1" baseline="0" dirty="0">
                <a:latin typeface="Menlo Regular"/>
                <a:cs typeface="Menlo Regular"/>
              </a:rPr>
              <a:t>1</a:t>
            </a:r>
            <a:r>
              <a:rPr lang="nl-NL" sz="2000" b="1" baseline="0" dirty="0" smtClean="0">
                <a:latin typeface="Menlo Regular"/>
                <a:cs typeface="Menlo Regular"/>
              </a:rPr>
              <a:t>,</a:t>
            </a:r>
            <a:br>
              <a:rPr lang="nl-NL" sz="2000" b="1" baseline="0" dirty="0" smtClean="0">
                <a:latin typeface="Menlo Regular"/>
                <a:cs typeface="Menlo Regular"/>
              </a:rPr>
            </a:br>
            <a:r>
              <a:rPr lang="nl-NL" sz="2000" b="1" baseline="0" dirty="0" smtClean="0">
                <a:latin typeface="Menlo Regular"/>
                <a:cs typeface="Menlo Regular"/>
              </a:rPr>
              <a:t>                 ‘match</a:t>
            </a:r>
            <a:r>
              <a:rPr lang="nl-NL" sz="2000" b="1" baseline="0" dirty="0">
                <a:latin typeface="Menlo Regular"/>
                <a:cs typeface="Menlo Regular"/>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r>
              <a:rPr lang="nl-NL" sz="2000" b="1" baseline="0" dirty="0" smtClean="0">
                <a:latin typeface="Menlo Regular"/>
                <a:cs typeface="Menlo Regular"/>
              </a:rPr>
              <a:t/>
            </a:r>
            <a:br>
              <a:rPr lang="nl-NL" sz="2000" b="1" baseline="0" dirty="0" smtClean="0">
                <a:latin typeface="Menlo Regular"/>
                <a:cs typeface="Menlo Regular"/>
              </a:rPr>
            </a:br>
            <a:r>
              <a:rPr lang="nl-NL" sz="2000" b="1" baseline="0" dirty="0" smtClean="0">
                <a:latin typeface="Menlo Regular"/>
                <a:cs typeface="Menlo Regular"/>
              </a:rPr>
              <a:t>                 ‘action’:</a:t>
            </a:r>
            <a:r>
              <a:rPr lang="nl-NL" sz="2000" b="1" baseline="0" dirty="0">
                <a:latin typeface="Menlo Regular"/>
                <a:cs typeface="Menlo Regular"/>
              </a:rPr>
              <a:t>[]}</a:t>
            </a:r>
            <a:r>
              <a:rPr lang="nl-NL" sz="2000" b="1" baseline="0" dirty="0" smtClean="0">
                <a:latin typeface="Menlo Regular"/>
                <a:cs typeface="Menlo Regular"/>
              </a:rPr>
              <a:t>)</a:t>
            </a:r>
            <a:br>
              <a:rPr lang="nl-NL" sz="2000" b="1" baseline="0" dirty="0" smtClean="0">
                <a:latin typeface="Menlo Regular"/>
                <a:cs typeface="Menlo Regular"/>
              </a:rPr>
            </a:br>
            <a:endParaRPr lang="nl-NL" sz="2000" b="1"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br>
              <a:rPr lang="nl-NL" sz="2000" baseline="0" dirty="0" smtClean="0">
                <a:latin typeface="Menlo Regular"/>
                <a:cs typeface="Menlo Regular"/>
              </a:rPr>
            </a:br>
            <a:endParaRPr lang="nl-NL" sz="2000" baseline="0" dirty="0" smtClean="0">
              <a:latin typeface="Menlo Regular"/>
              <a:cs typeface="Menlo Regular"/>
            </a:endParaRPr>
          </a:p>
          <a:p>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smtClean="0">
                <a:latin typeface="Menlo Regular"/>
                <a:cs typeface="Menlo Regular"/>
                <a:sym typeface="Menlo Regular" charset="0"/>
              </a:rPr>
              <a:t>{</a:t>
            </a:r>
            <a:r>
              <a:rPr lang="nl-NL" sz="2000" b="1" baseline="0" dirty="0" smtClean="0">
                <a:solidFill>
                  <a:srgbClr val="000000"/>
                </a:solidFill>
                <a:latin typeface="Menlo Regular"/>
                <a:cs typeface="Menlo Regular"/>
                <a:sym typeface="Menlo Regular" charset="0"/>
              </a:rPr>
              <a:t>‘priority’:0,</a:t>
            </a:r>
            <a:br>
              <a:rPr lang="nl-NL" sz="2000" b="1" baseline="0" dirty="0" smtClean="0">
                <a:solidFill>
                  <a:srgbClr val="000000"/>
                </a:solidFill>
                <a:latin typeface="Menlo Regular"/>
                <a:cs typeface="Menlo Regular"/>
                <a:sym typeface="Menlo Regular" charset="0"/>
              </a:rPr>
            </a:b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match’</a:t>
            </a:r>
            <a:r>
              <a:rPr lang="nl-NL" sz="2000" b="1" baseline="0" dirty="0" smtClean="0">
                <a:latin typeface="Menlo Regular"/>
                <a:cs typeface="Menlo Regular"/>
                <a:sym typeface="Menlo Regular" charset="0"/>
              </a:rPr>
              <a:t>:</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smtClean="0">
                <a:latin typeface="Menlo Regular"/>
                <a:cs typeface="Menlo Regular"/>
                <a:sym typeface="Menlo Regular" charset="0"/>
              </a:rPr>
              <a:t>,</a:t>
            </a:r>
            <a:endParaRPr lang="nl-NL" sz="2000" b="1" baseline="0" dirty="0">
              <a:latin typeface="Menlo Regular"/>
              <a:cs typeface="Menlo Regular"/>
              <a:sym typeface="Menlo Regular" charset="0"/>
            </a:endParaRPr>
          </a:p>
          <a:p>
            <a:r>
              <a:rPr lang="nl-NL" sz="2000" b="1" baseline="0" dirty="0" smtClean="0">
                <a:latin typeface="Menlo Regular"/>
                <a:cs typeface="Menlo Regular"/>
                <a:sym typeface="Menlo Regular" charset="0"/>
              </a:rPr>
              <a:t>                ‘action’:</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nextHop</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30422342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Approach I</a:t>
            </a:r>
            <a:endParaRPr lang="en-US" sz="3600" dirty="0"/>
          </a:p>
        </p:txBody>
      </p:sp>
      <p:sp>
        <p:nvSpPr>
          <p:cNvPr id="3" name="Content Placeholder 2"/>
          <p:cNvSpPr>
            <a:spLocks noGrp="1"/>
          </p:cNvSpPr>
          <p:nvPr>
            <p:ph idx="1"/>
          </p:nvPr>
        </p:nvSpPr>
        <p:spPr>
          <a:xfrm>
            <a:off x="142122" y="4010770"/>
            <a:ext cx="8095415" cy="1728925"/>
          </a:xfrm>
        </p:spPr>
        <p:txBody>
          <a:bodyPr/>
          <a:lstStyle/>
          <a:p>
            <a:r>
              <a:rPr lang="en-US" dirty="0"/>
              <a:t>Each new TCP flow delayed for flow setup (10-100 </a:t>
            </a:r>
            <a:r>
              <a:rPr lang="en-US" dirty="0" err="1"/>
              <a:t>ms</a:t>
            </a:r>
            <a:r>
              <a:rPr lang="en-US" dirty="0" smtClean="0"/>
              <a:t>)</a:t>
            </a:r>
          </a:p>
          <a:p>
            <a:r>
              <a:rPr lang="en-US" dirty="0" smtClean="0"/>
              <a:t>Number </a:t>
            </a:r>
            <a:r>
              <a:rPr lang="en-US" dirty="0"/>
              <a:t>flow table rules may exceed capacity (typically </a:t>
            </a:r>
            <a:r>
              <a:rPr lang="en-US" dirty="0" smtClean="0"/>
              <a:t>a few </a:t>
            </a:r>
            <a:r>
              <a:rPr lang="en-US" dirty="0"/>
              <a:t>thousand</a:t>
            </a:r>
            <a:r>
              <a:rPr lang="en-US" dirty="0" smtClean="0"/>
              <a:t>)</a:t>
            </a:r>
          </a:p>
        </p:txBody>
      </p:sp>
      <p:pic>
        <p:nvPicPr>
          <p:cNvPr id="5" name="Picture 4"/>
          <p:cNvPicPr>
            <a:picLocks noChangeAspect="1"/>
          </p:cNvPicPr>
          <p:nvPr/>
        </p:nvPicPr>
        <p:blipFill>
          <a:blip r:embed="rId2"/>
          <a:stretch>
            <a:fillRect/>
          </a:stretch>
        </p:blipFill>
        <p:spPr>
          <a:xfrm>
            <a:off x="0" y="995884"/>
            <a:ext cx="9144000" cy="2780464"/>
          </a:xfrm>
          <a:prstGeom prst="rect">
            <a:avLst/>
          </a:prstGeom>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31550190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Approach 2: </a:t>
            </a:r>
            <a:r>
              <a:rPr lang="en-US" sz="3200" dirty="0"/>
              <a:t>Declarative P</a:t>
            </a:r>
            <a:r>
              <a:rPr lang="en-US" sz="3200" dirty="0" smtClean="0"/>
              <a:t>olicy Languages</a:t>
            </a:r>
            <a:endParaRPr lang="en-US" sz="3200" dirty="0"/>
          </a:p>
        </p:txBody>
      </p:sp>
      <p:sp>
        <p:nvSpPr>
          <p:cNvPr id="5" name="Rectangle 2"/>
          <p:cNvSpPr>
            <a:spLocks/>
          </p:cNvSpPr>
          <p:nvPr/>
        </p:nvSpPr>
        <p:spPr bwMode="auto">
          <a:xfrm>
            <a:off x="618232" y="2840962"/>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smtClean="0">
                <a:latin typeface="Menlo Regular"/>
                <a:cs typeface="Menlo Regular"/>
              </a:rPr>
              <a:t>                </a:t>
            </a:r>
            <a:r>
              <a:rPr lang="nl-NL" sz="2000" baseline="0" dirty="0" err="1" smtClean="0">
                <a:latin typeface="Menlo Regular"/>
                <a:cs typeface="Menlo Regular"/>
              </a:rPr>
              <a:t>if</a:t>
            </a:r>
            <a:r>
              <a:rPr lang="nl-NL" sz="2000" baseline="0" dirty="0" smtClean="0">
                <a:latin typeface="Menlo Regular"/>
                <a:cs typeface="Menlo Regular"/>
              </a:rPr>
              <a:t>_</a:t>
            </a:r>
            <a:r>
              <a:rPr lang="nl-NL" sz="2000" baseline="0" dirty="0">
                <a:latin typeface="Menlo Regular"/>
                <a:cs typeface="Menlo Regular"/>
              </a:rPr>
              <a:t>(match(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smtClean="0">
                <a:latin typeface="Menlo Regular"/>
                <a:cs typeface="Menlo Regular"/>
              </a:rPr>
              <a:t>                   </a:t>
            </a:r>
            <a:r>
              <a:rPr lang="nl-NL" sz="2000" baseline="0" dirty="0" err="1" smtClean="0">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392757" y="1036115"/>
            <a:ext cx="8095415"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5789428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What’s New and Important in SDN</a:t>
            </a:r>
            <a:endParaRPr lang="en-US" sz="3600" dirty="0"/>
          </a:p>
        </p:txBody>
      </p:sp>
      <p:pic>
        <p:nvPicPr>
          <p:cNvPr id="3" name="Picture 2"/>
          <p:cNvPicPr>
            <a:picLocks noChangeAspect="1"/>
          </p:cNvPicPr>
          <p:nvPr/>
        </p:nvPicPr>
        <p:blipFill rotWithShape="1">
          <a:blip r:embed="rId3"/>
          <a:srcRect t="9925" r="49555"/>
          <a:stretch/>
        </p:blipFill>
        <p:spPr>
          <a:xfrm>
            <a:off x="0" y="1069539"/>
            <a:ext cx="4494721" cy="5109812"/>
          </a:xfrm>
          <a:prstGeom prst="rect">
            <a:avLst/>
          </a:prstGeom>
        </p:spPr>
      </p:pic>
      <p:sp>
        <p:nvSpPr>
          <p:cNvPr id="5" name="Content Placeholder 1"/>
          <p:cNvSpPr>
            <a:spLocks noGrp="1"/>
          </p:cNvSpPr>
          <p:nvPr>
            <p:ph idx="1"/>
          </p:nvPr>
        </p:nvSpPr>
        <p:spPr>
          <a:xfrm>
            <a:off x="4774185" y="1162435"/>
            <a:ext cx="4110678" cy="2179874"/>
          </a:xfrm>
        </p:spPr>
        <p:txBody>
          <a:bodyPr/>
          <a:lstStyle/>
          <a:p>
            <a:r>
              <a:rPr lang="en-US" sz="2800" dirty="0" smtClean="0"/>
              <a:t>Biggest failure of networking research: not enough good abstractions in network control.</a:t>
            </a:r>
          </a:p>
        </p:txBody>
      </p:sp>
      <p:sp>
        <p:nvSpPr>
          <p:cNvPr id="4" name="Rectangle 3"/>
          <p:cNvSpPr/>
          <p:nvPr/>
        </p:nvSpPr>
        <p:spPr>
          <a:xfrm>
            <a:off x="4742223" y="3531569"/>
            <a:ext cx="4213801" cy="3108544"/>
          </a:xfrm>
          <a:prstGeom prst="rect">
            <a:avLst/>
          </a:prstGeom>
        </p:spPr>
        <p:txBody>
          <a:bodyPr wrap="square">
            <a:spAutoFit/>
          </a:bodyPr>
          <a:lstStyle/>
          <a:p>
            <a:pPr marL="342900" lvl="0" indent="-342900" eaLnBrk="0" hangingPunct="0">
              <a:spcBef>
                <a:spcPct val="20000"/>
              </a:spcBef>
              <a:buClr>
                <a:srgbClr val="6E7BBD"/>
              </a:buClr>
              <a:buFontTx/>
              <a:buChar char="•"/>
            </a:pPr>
            <a:r>
              <a:rPr lang="en-US" sz="2800" kern="0" baseline="0" dirty="0" smtClean="0">
                <a:solidFill>
                  <a:prstClr val="black"/>
                </a:solidFill>
                <a:latin typeface="Calibri"/>
                <a:ea typeface="+mn-ea"/>
                <a:cs typeface="+mn-cs"/>
              </a:rPr>
              <a:t>One key benefits of SDN: Better </a:t>
            </a:r>
            <a:r>
              <a:rPr lang="en-US" sz="2800" kern="0" baseline="0" dirty="0" smtClean="0">
                <a:solidFill>
                  <a:srgbClr val="FF0000"/>
                </a:solidFill>
                <a:latin typeface="Calibri"/>
                <a:ea typeface="+mn-ea"/>
                <a:cs typeface="+mn-cs"/>
              </a:rPr>
              <a:t>programming abstractions</a:t>
            </a:r>
            <a:r>
              <a:rPr lang="en-US" sz="2800" kern="0" baseline="0" dirty="0" smtClean="0">
                <a:solidFill>
                  <a:prstClr val="black"/>
                </a:solidFill>
                <a:latin typeface="Calibri"/>
                <a:ea typeface="+mn-ea"/>
                <a:cs typeface="+mn-cs"/>
              </a:rPr>
              <a:t> </a:t>
            </a:r>
            <a:r>
              <a:rPr lang="en-US" sz="2800" kern="0" baseline="0" dirty="0">
                <a:solidFill>
                  <a:prstClr val="black"/>
                </a:solidFill>
                <a:latin typeface="Calibri"/>
                <a:ea typeface="+mn-ea"/>
                <a:cs typeface="+mn-cs"/>
              </a:rPr>
              <a:t>to </a:t>
            </a:r>
            <a:r>
              <a:rPr lang="en-US" sz="2800" kern="0" baseline="0" dirty="0" smtClean="0">
                <a:solidFill>
                  <a:prstClr val="black"/>
                </a:solidFill>
                <a:latin typeface="Calibri"/>
                <a:ea typeface="+mn-ea"/>
                <a:cs typeface="+mn-cs"/>
              </a:rPr>
              <a:t/>
            </a:r>
            <a:br>
              <a:rPr lang="en-US" sz="2800" kern="0" baseline="0" dirty="0" smtClean="0">
                <a:solidFill>
                  <a:prstClr val="black"/>
                </a:solidFill>
                <a:latin typeface="Calibri"/>
                <a:ea typeface="+mn-ea"/>
                <a:cs typeface="+mn-cs"/>
              </a:rPr>
            </a:br>
            <a:r>
              <a:rPr lang="en-US" sz="2800" kern="0" baseline="0" dirty="0" smtClean="0">
                <a:solidFill>
                  <a:prstClr val="black"/>
                </a:solidFill>
                <a:latin typeface="Calibri"/>
                <a:ea typeface="+mn-ea"/>
                <a:cs typeface="+mn-cs"/>
              </a:rPr>
              <a:t>allow </a:t>
            </a:r>
            <a:r>
              <a:rPr lang="en-US" sz="2800" kern="0" baseline="0" dirty="0">
                <a:solidFill>
                  <a:prstClr val="black"/>
                </a:solidFill>
                <a:latin typeface="Calibri"/>
                <a:ea typeface="+mn-ea"/>
                <a:cs typeface="+mn-cs"/>
              </a:rPr>
              <a:t>easier, more efficient high-level </a:t>
            </a:r>
            <a:r>
              <a:rPr lang="en-US" sz="2800" kern="0" baseline="0" dirty="0">
                <a:solidFill>
                  <a:srgbClr val="FF0000"/>
                </a:solidFill>
                <a:latin typeface="Calibri"/>
                <a:ea typeface="+mn-ea"/>
                <a:cs typeface="+mn-cs"/>
              </a:rPr>
              <a:t>network </a:t>
            </a:r>
            <a:r>
              <a:rPr lang="en-US" sz="2800" kern="0" baseline="0" dirty="0" smtClean="0">
                <a:solidFill>
                  <a:srgbClr val="FF0000"/>
                </a:solidFill>
                <a:latin typeface="Calibri"/>
                <a:ea typeface="+mn-ea"/>
                <a:cs typeface="+mn-cs"/>
              </a:rPr>
              <a:t>control and management</a:t>
            </a:r>
            <a:r>
              <a:rPr lang="en-US" sz="2800" kern="0" baseline="0" dirty="0" smtClean="0">
                <a:solidFill>
                  <a:prstClr val="black"/>
                </a:solidFill>
                <a:latin typeface="Calibri"/>
                <a:ea typeface="+mn-ea"/>
                <a:cs typeface="+mn-cs"/>
              </a:rPr>
              <a:t>.</a:t>
            </a:r>
            <a:endParaRPr lang="en-US" sz="2800" kern="0" baseline="0" dirty="0">
              <a:solidFill>
                <a:prstClr val="black"/>
              </a:solidFill>
              <a:latin typeface="Calibri"/>
              <a:ea typeface="+mn-ea"/>
              <a:cs typeface="+mn-cs"/>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3019574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404324863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Goal</a:t>
            </a:r>
            <a:endParaRPr lang="en-US" sz="3200" dirty="0"/>
          </a:p>
        </p:txBody>
      </p:sp>
      <p:sp>
        <p:nvSpPr>
          <p:cNvPr id="6" name="Content Placeholder 2"/>
          <p:cNvSpPr>
            <a:spLocks noGrp="1"/>
          </p:cNvSpPr>
          <p:nvPr>
            <p:ph idx="1"/>
          </p:nvPr>
        </p:nvSpPr>
        <p:spPr>
          <a:xfrm>
            <a:off x="392757" y="1036115"/>
            <a:ext cx="8095415" cy="1728925"/>
          </a:xfrm>
        </p:spPr>
        <p:txBody>
          <a:bodyPr/>
          <a:lstStyle/>
          <a:p>
            <a:pPr marL="0" indent="0">
              <a:buNone/>
            </a:pPr>
            <a:r>
              <a:rPr lang="en-US" dirty="0" smtClean="0"/>
              <a:t>Can we </a:t>
            </a:r>
            <a:r>
              <a:rPr lang="en-US" dirty="0"/>
              <a:t>let programmers write the </a:t>
            </a:r>
            <a:r>
              <a:rPr lang="en-US" dirty="0">
                <a:solidFill>
                  <a:srgbClr val="FF0000"/>
                </a:solidFill>
              </a:rPr>
              <a:t>most obvious</a:t>
            </a:r>
            <a:r>
              <a:rPr lang="en-US" dirty="0"/>
              <a:t> </a:t>
            </a:r>
            <a:r>
              <a:rPr lang="en-US" dirty="0" smtClean="0"/>
              <a:t>(hence </a:t>
            </a:r>
            <a:r>
              <a:rPr lang="en-US" dirty="0" smtClean="0">
                <a:solidFill>
                  <a:srgbClr val="FF0000"/>
                </a:solidFill>
              </a:rPr>
              <a:t>data path independent</a:t>
            </a:r>
            <a:r>
              <a:rPr lang="en-US" dirty="0" smtClean="0"/>
              <a:t>) code: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and </a:t>
            </a:r>
            <a:r>
              <a:rPr lang="en-US" dirty="0">
                <a:solidFill>
                  <a:srgbClr val="FF0000"/>
                </a:solidFill>
              </a:rPr>
              <a:t>automatically</a:t>
            </a:r>
            <a:r>
              <a:rPr lang="en-US" dirty="0"/>
              <a:t> </a:t>
            </a:r>
            <a:r>
              <a:rPr lang="en-US" dirty="0" smtClean="0"/>
              <a:t>generate </a:t>
            </a:r>
            <a:r>
              <a:rPr lang="en-US" dirty="0" smtClean="0">
                <a:solidFill>
                  <a:srgbClr val="FF0000"/>
                </a:solidFill>
              </a:rPr>
              <a:t>highly-optimized device data path flow tables</a:t>
            </a:r>
            <a:r>
              <a:rPr lang="en-US" dirty="0" smtClean="0"/>
              <a:t>?</a:t>
            </a:r>
            <a:endParaRPr lang="en-US" dirty="0"/>
          </a:p>
        </p:txBody>
      </p:sp>
      <p:sp>
        <p:nvSpPr>
          <p:cNvPr id="7" name="Rectangle 2"/>
          <p:cNvSpPr>
            <a:spLocks/>
          </p:cNvSpPr>
          <p:nvPr/>
        </p:nvSpPr>
        <p:spPr bwMode="auto">
          <a:xfrm>
            <a:off x="1136212" y="2272771"/>
            <a:ext cx="6148912" cy="157086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a:t>
            </a:r>
            <a:r>
              <a:rPr lang="nl-NL" sz="2000" baseline="0" dirty="0">
                <a:latin typeface="Menlo Regular"/>
                <a:cs typeface="Menlo Regular"/>
              </a:rPr>
              <a:t/>
            </a:r>
            <a:br>
              <a:rPr lang="nl-NL" sz="2000" baseline="0" dirty="0">
                <a:latin typeface="Menlo Regular"/>
                <a:cs typeface="Menlo Regular"/>
              </a:rPr>
            </a:br>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smtClean="0">
                <a:latin typeface="Menlo Regular"/>
                <a:cs typeface="Menlo Regular"/>
              </a:rPr>
              <a:t>22 </a:t>
            </a:r>
            <a:r>
              <a:rPr lang="nl-NL" sz="2000" baseline="0" dirty="0">
                <a:latin typeface="Menlo Regular"/>
                <a:cs typeface="Menlo Regular"/>
              </a:rPr>
              <a:t>== </a:t>
            </a:r>
            <a:r>
              <a:rPr lang="nl-NL" sz="2000" baseline="0" dirty="0" err="1" smtClean="0">
                <a:latin typeface="Menlo Regular"/>
                <a:cs typeface="Menlo Regular"/>
              </a:rPr>
              <a:t>p.tcp_dst</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drop</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baseline="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nextHop</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6957721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3064669" y="4905375"/>
            <a:ext cx="4120201"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Switches</a:t>
            </a:r>
            <a:endParaRPr lang="en-US" sz="2800" baseline="0" dirty="0">
              <a:cs typeface="Helvetica Neue Light" charset="0"/>
            </a:endParaRPr>
          </a:p>
        </p:txBody>
      </p:sp>
      <p:sp>
        <p:nvSpPr>
          <p:cNvPr id="53250" name="Rectangle 2"/>
          <p:cNvSpPr>
            <a:spLocks/>
          </p:cNvSpPr>
          <p:nvPr/>
        </p:nvSpPr>
        <p:spPr bwMode="auto">
          <a:xfrm>
            <a:off x="714375" y="2326243"/>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3251" name="Rectangle 3"/>
          <p:cNvSpPr>
            <a:spLocks/>
          </p:cNvSpPr>
          <p:nvPr/>
        </p:nvSpPr>
        <p:spPr bwMode="auto">
          <a:xfrm>
            <a:off x="456308" y="4688443"/>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53252" name="AutoShape 4"/>
          <p:cNvSpPr>
            <a:spLocks/>
          </p:cNvSpPr>
          <p:nvPr/>
        </p:nvSpPr>
        <p:spPr bwMode="auto">
          <a:xfrm>
            <a:off x="3086100" y="3819525"/>
            <a:ext cx="4065352"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cs typeface="Helvetica Neue Light" charset="0"/>
              </a:rPr>
              <a:t>Controller </a:t>
            </a:r>
            <a:r>
              <a:rPr lang="en-US" sz="2800" baseline="0" dirty="0">
                <a:cs typeface="Helvetica Neue Light" charset="0"/>
              </a:rPr>
              <a:t>Library</a:t>
            </a:r>
          </a:p>
        </p:txBody>
      </p:sp>
      <p:sp>
        <p:nvSpPr>
          <p:cNvPr id="53253" name="AutoShape 5"/>
          <p:cNvSpPr>
            <a:spLocks/>
          </p:cNvSpPr>
          <p:nvPr/>
        </p:nvSpPr>
        <p:spPr bwMode="auto">
          <a:xfrm>
            <a:off x="3064669" y="1476375"/>
            <a:ext cx="4086783" cy="1943100"/>
          </a:xfrm>
          <a:prstGeom prst="roundRect">
            <a:avLst>
              <a:gd name="adj" fmla="val 7352"/>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3254" name="Rectangle 6"/>
          <p:cNvSpPr>
            <a:spLocks/>
          </p:cNvSpPr>
          <p:nvPr/>
        </p:nvSpPr>
        <p:spPr bwMode="auto">
          <a:xfrm>
            <a:off x="3239096" y="192059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1. Make Decisions</a:t>
            </a:r>
          </a:p>
        </p:txBody>
      </p:sp>
      <p:sp>
        <p:nvSpPr>
          <p:cNvPr id="53255" name="Rectangle 7"/>
          <p:cNvSpPr>
            <a:spLocks/>
          </p:cNvSpPr>
          <p:nvPr/>
        </p:nvSpPr>
        <p:spPr bwMode="auto">
          <a:xfrm>
            <a:off x="3260527" y="2474238"/>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a:effectLst>
                  <a:outerShdw blurRad="38100" dist="38100" dir="2700000" algn="tl">
                    <a:srgbClr val="DDDDDD"/>
                  </a:outerShdw>
                </a:effectLst>
                <a:cs typeface="Helvetica Neue Light" charset="0"/>
              </a:rPr>
              <a:t>Step 2. Generate Rules</a:t>
            </a:r>
          </a:p>
        </p:txBody>
      </p:sp>
      <p:sp>
        <p:nvSpPr>
          <p:cNvPr id="53256"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3257" name="Line 9"/>
          <p:cNvSpPr>
            <a:spLocks noChangeShapeType="1"/>
          </p:cNvSpPr>
          <p:nvPr/>
        </p:nvSpPr>
        <p:spPr bwMode="auto">
          <a:xfrm rot="10800000" flipH="1">
            <a:off x="429518" y="363736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1"/>
          <p:cNvSpPr>
            <a:spLocks noGrp="1" noChangeArrowheads="1"/>
          </p:cNvSpPr>
          <p:nvPr>
            <p:ph type="title"/>
          </p:nvPr>
        </p:nvSpPr>
        <p:spPr>
          <a:xfrm>
            <a:off x="256874" y="21474"/>
            <a:ext cx="8562466" cy="685800"/>
          </a:xfrm>
          <a:ln/>
        </p:spPr>
        <p:txBody>
          <a:bodyPr/>
          <a:lstStyle/>
          <a:p>
            <a:r>
              <a:rPr lang="en-US" sz="3200" dirty="0" smtClean="0"/>
              <a:t>Big Picture: Before</a:t>
            </a:r>
            <a:endParaRPr lang="en-US" sz="3200" dirty="0"/>
          </a:p>
        </p:txBody>
      </p:sp>
      <p:sp>
        <p:nvSpPr>
          <p:cNvPr id="1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21809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p:cNvSpPr>
            <a:spLocks/>
          </p:cNvSpPr>
          <p:nvPr/>
        </p:nvSpPr>
        <p:spPr bwMode="auto">
          <a:xfrm>
            <a:off x="3064669" y="1581150"/>
            <a:ext cx="4053365" cy="904875"/>
          </a:xfrm>
          <a:prstGeom prst="roundRect">
            <a:avLst>
              <a:gd name="adj" fmla="val 15787"/>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298" name="Rectangle 2"/>
          <p:cNvSpPr>
            <a:spLocks/>
          </p:cNvSpPr>
          <p:nvPr/>
        </p:nvSpPr>
        <p:spPr bwMode="auto">
          <a:xfrm>
            <a:off x="3307312" y="1769658"/>
            <a:ext cx="377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smtClean="0">
                <a:effectLst>
                  <a:outerShdw blurRad="38100" dist="38100" dir="2700000" algn="tl">
                    <a:srgbClr val="DDDDDD"/>
                  </a:outerShdw>
                </a:effectLst>
                <a:cs typeface="Helvetica Neue Light" charset="0"/>
              </a:rPr>
              <a:t>Step 1. Make Decisions</a:t>
            </a:r>
            <a:endParaRPr lang="en-US" sz="2800" baseline="0" dirty="0">
              <a:effectLst>
                <a:outerShdw blurRad="38100" dist="38100" dir="2700000" algn="tl">
                  <a:srgbClr val="DDDDDD"/>
                </a:outerShdw>
              </a:effectLst>
              <a:cs typeface="Helvetica Neue Light" charset="0"/>
            </a:endParaRPr>
          </a:p>
        </p:txBody>
      </p:sp>
      <p:sp>
        <p:nvSpPr>
          <p:cNvPr id="55299" name="AutoShape 3"/>
          <p:cNvSpPr>
            <a:spLocks/>
          </p:cNvSpPr>
          <p:nvPr/>
        </p:nvSpPr>
        <p:spPr bwMode="auto">
          <a:xfrm>
            <a:off x="3064669" y="2724150"/>
            <a:ext cx="4086783" cy="952500"/>
          </a:xfrm>
          <a:prstGeom prst="roundRect">
            <a:avLst>
              <a:gd name="adj" fmla="val 15000"/>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sz="2800" baseline="0"/>
          </a:p>
        </p:txBody>
      </p:sp>
      <p:sp>
        <p:nvSpPr>
          <p:cNvPr id="55300" name="AutoShape 4"/>
          <p:cNvSpPr>
            <a:spLocks/>
          </p:cNvSpPr>
          <p:nvPr/>
        </p:nvSpPr>
        <p:spPr bwMode="auto">
          <a:xfrm>
            <a:off x="3064669" y="490537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Switches</a:t>
            </a:r>
          </a:p>
        </p:txBody>
      </p:sp>
      <p:sp>
        <p:nvSpPr>
          <p:cNvPr id="55301" name="AutoShape 5"/>
          <p:cNvSpPr>
            <a:spLocks/>
          </p:cNvSpPr>
          <p:nvPr/>
        </p:nvSpPr>
        <p:spPr bwMode="auto">
          <a:xfrm>
            <a:off x="3064669" y="3819525"/>
            <a:ext cx="4086783" cy="952500"/>
          </a:xfrm>
          <a:prstGeom prst="roundRect">
            <a:avLst>
              <a:gd name="adj" fmla="val 15000"/>
            </a:avLst>
          </a:prstGeom>
          <a:solidFill>
            <a:schemeClr val="accent1"/>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a:cs typeface="Helvetica Neue Light" charset="0"/>
              </a:rPr>
              <a:t>OF Controller Library</a:t>
            </a:r>
          </a:p>
        </p:txBody>
      </p:sp>
      <p:sp>
        <p:nvSpPr>
          <p:cNvPr id="55303" name="Rectangle 7"/>
          <p:cNvSpPr>
            <a:spLocks/>
          </p:cNvSpPr>
          <p:nvPr/>
        </p:nvSpPr>
        <p:spPr bwMode="auto">
          <a:xfrm>
            <a:off x="3260527" y="2965045"/>
            <a:ext cx="37525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800" baseline="0" dirty="0">
                <a:effectLst>
                  <a:outerShdw blurRad="38100" dist="38100" dir="2700000" algn="tl">
                    <a:srgbClr val="DDDDDD"/>
                  </a:outerShdw>
                </a:effectLst>
                <a:cs typeface="Helvetica Neue Light" charset="0"/>
              </a:rPr>
              <a:t>Step 2. Generate Rules</a:t>
            </a:r>
          </a:p>
        </p:txBody>
      </p:sp>
      <p:sp>
        <p:nvSpPr>
          <p:cNvPr id="55304" name="Line 8"/>
          <p:cNvSpPr>
            <a:spLocks noChangeShapeType="1"/>
          </p:cNvSpPr>
          <p:nvPr/>
        </p:nvSpPr>
        <p:spPr bwMode="auto">
          <a:xfrm>
            <a:off x="714375" y="4695825"/>
            <a:ext cx="7144" cy="952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55305" name="Line 9"/>
          <p:cNvSpPr>
            <a:spLocks noChangeShapeType="1"/>
          </p:cNvSpPr>
          <p:nvPr/>
        </p:nvSpPr>
        <p:spPr bwMode="auto">
          <a:xfrm rot="10800000" flipH="1">
            <a:off x="408087" y="2589610"/>
            <a:ext cx="832068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5306" name="Rectangle 10"/>
          <p:cNvSpPr>
            <a:spLocks/>
          </p:cNvSpPr>
          <p:nvPr/>
        </p:nvSpPr>
        <p:spPr bwMode="auto">
          <a:xfrm>
            <a:off x="735806" y="1897618"/>
            <a:ext cx="1550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User Level</a:t>
            </a:r>
          </a:p>
        </p:txBody>
      </p:sp>
      <p:sp>
        <p:nvSpPr>
          <p:cNvPr id="55307" name="Rectangle 11"/>
          <p:cNvSpPr>
            <a:spLocks/>
          </p:cNvSpPr>
          <p:nvPr/>
        </p:nvSpPr>
        <p:spPr bwMode="auto">
          <a:xfrm>
            <a:off x="477739" y="4259818"/>
            <a:ext cx="2280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a:solidFill>
                  <a:schemeClr val="tx1"/>
                </a:solidFill>
                <a:latin typeface="Helvetica Neue" charset="0"/>
                <a:ea typeface="ＭＳ Ｐゴシック" charset="0"/>
                <a:cs typeface="Helvetica Neue" charset="0"/>
                <a:sym typeface="Helvetica Neue" charset="0"/>
              </a:rPr>
              <a:t>Under the hood</a:t>
            </a:r>
          </a:p>
        </p:txBody>
      </p:sp>
      <p:sp>
        <p:nvSpPr>
          <p:cNvPr id="13" name="Rectangle 1"/>
          <p:cNvSpPr>
            <a:spLocks noGrp="1" noChangeArrowheads="1"/>
          </p:cNvSpPr>
          <p:nvPr>
            <p:ph type="title"/>
          </p:nvPr>
        </p:nvSpPr>
        <p:spPr>
          <a:xfrm>
            <a:off x="256874" y="21474"/>
            <a:ext cx="8562466" cy="685800"/>
          </a:xfrm>
          <a:ln/>
        </p:spPr>
        <p:txBody>
          <a:bodyPr/>
          <a:lstStyle/>
          <a:p>
            <a:r>
              <a:rPr lang="en-US" sz="3200" dirty="0" smtClean="0"/>
              <a:t>Big Picture: After</a:t>
            </a:r>
            <a:endParaRPr lang="en-US" sz="3200" dirty="0"/>
          </a:p>
        </p:txBody>
      </p:sp>
      <p:sp>
        <p:nvSpPr>
          <p:cNvPr id="1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480074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800" dirty="0" smtClean="0"/>
              <a:t>Algorithmic SDN Programming Abstraction: </a:t>
            </a:r>
            <a:r>
              <a:rPr lang="en-US" sz="2800" dirty="0"/>
              <a:t> </a:t>
            </a:r>
            <a:r>
              <a:rPr lang="en-US" sz="2800" dirty="0" smtClean="0"/>
              <a:t>User View</a:t>
            </a:r>
            <a:endParaRPr lang="en-US" sz="28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Decision function </a:t>
            </a:r>
            <a:r>
              <a:rPr lang="en-US" dirty="0"/>
              <a:t>in a </a:t>
            </a:r>
            <a:r>
              <a:rPr lang="en-US" b="1" dirty="0"/>
              <a:t>general purpose language </a:t>
            </a:r>
            <a:r>
              <a:rPr lang="en-US" dirty="0"/>
              <a:t>that describes how a packet should be routed, </a:t>
            </a:r>
            <a:r>
              <a:rPr lang="en-US" b="1" dirty="0">
                <a:solidFill>
                  <a:srgbClr val="D90B00"/>
                </a:solidFill>
              </a:rPr>
              <a:t>not</a:t>
            </a:r>
            <a:r>
              <a:rPr lang="en-US" dirty="0"/>
              <a:t> how </a:t>
            </a:r>
            <a:r>
              <a:rPr lang="en-US" dirty="0" smtClean="0"/>
              <a:t>flow </a:t>
            </a:r>
            <a:r>
              <a:rPr lang="en-US" dirty="0"/>
              <a:t>tables are </a:t>
            </a:r>
            <a:r>
              <a:rPr lang="en-US" dirty="0" smtClean="0"/>
              <a:t>configured</a:t>
            </a:r>
            <a:endParaRPr lang="en-US" dirty="0"/>
          </a:p>
          <a:p>
            <a:pPr lvl="1"/>
            <a:r>
              <a:rPr lang="en-US" dirty="0"/>
              <a:t>Written in a familiar language such as Java, Python, or Haskell</a:t>
            </a:r>
            <a:r>
              <a:rPr lang="en-US" dirty="0" smtClean="0"/>
              <a:t>.</a:t>
            </a:r>
          </a:p>
          <a:p>
            <a:pPr lvl="1"/>
            <a:endParaRPr lang="en-US" dirty="0"/>
          </a:p>
          <a:p>
            <a:r>
              <a:rPr lang="en-US" b="1" dirty="0" smtClean="0">
                <a:solidFill>
                  <a:srgbClr val="D90B00"/>
                </a:solidFill>
              </a:rPr>
              <a:t>Conceptually </a:t>
            </a:r>
            <a:r>
              <a:rPr lang="en-US" b="1" dirty="0">
                <a:solidFill>
                  <a:srgbClr val="D90B00"/>
                </a:solidFill>
              </a:rPr>
              <a:t>invoked on every packet entering the </a:t>
            </a:r>
            <a:r>
              <a:rPr lang="en-US" b="1" dirty="0" smtClean="0">
                <a:solidFill>
                  <a:srgbClr val="D90B00"/>
                </a:solidFill>
              </a:rPr>
              <a:t>network:</a:t>
            </a:r>
            <a:endParaRPr lang="en-US" dirty="0" smtClean="0"/>
          </a:p>
          <a:p>
            <a:endParaRPr lang="en-US" dirty="0"/>
          </a:p>
        </p:txBody>
      </p:sp>
      <p:grpSp>
        <p:nvGrpSpPr>
          <p:cNvPr id="6" name="Group 5"/>
          <p:cNvGrpSpPr/>
          <p:nvPr/>
        </p:nvGrpSpPr>
        <p:grpSpPr>
          <a:xfrm>
            <a:off x="2821010" y="5298532"/>
            <a:ext cx="3469219" cy="584776"/>
            <a:chOff x="2821010" y="5298532"/>
            <a:chExt cx="3469219" cy="584776"/>
          </a:xfrm>
        </p:grpSpPr>
        <p:sp>
          <p:nvSpPr>
            <p:cNvPr id="2" name="Rectangle 1"/>
            <p:cNvSpPr/>
            <p:nvPr/>
          </p:nvSpPr>
          <p:spPr>
            <a:xfrm>
              <a:off x="2821010" y="5298532"/>
              <a:ext cx="3469219" cy="584776"/>
            </a:xfrm>
            <a:prstGeom prst="rect">
              <a:avLst/>
            </a:prstGeom>
            <a:ln>
              <a:solidFill>
                <a:srgbClr val="660066"/>
              </a:solidFill>
            </a:ln>
          </p:spPr>
          <p:txBody>
            <a:bodyPr wrap="none">
              <a:spAutoFit/>
            </a:bodyPr>
            <a:lstStyle/>
            <a:p>
              <a:r>
                <a:rPr lang="en-US" sz="3200" baseline="0" dirty="0" smtClean="0"/>
                <a:t>f: packet</a:t>
              </a:r>
              <a:r>
                <a:rPr lang="en-US" sz="3200" baseline="0" dirty="0"/>
                <a:t> </a:t>
              </a:r>
              <a:r>
                <a:rPr lang="en-US" sz="3200" baseline="0" dirty="0" smtClean="0">
                  <a:sym typeface="Wingdings"/>
                </a:rPr>
                <a:t>      </a:t>
              </a:r>
              <a:r>
                <a:rPr lang="en-US" sz="3200" baseline="0" dirty="0" smtClean="0"/>
                <a:t>route</a:t>
              </a:r>
              <a:endParaRPr lang="en-US" sz="3200" baseline="0" dirty="0"/>
            </a:p>
          </p:txBody>
        </p:sp>
        <p:cxnSp>
          <p:nvCxnSpPr>
            <p:cNvPr id="4" name="Straight Arrow Connector 3"/>
            <p:cNvCxnSpPr/>
            <p:nvPr/>
          </p:nvCxnSpPr>
          <p:spPr bwMode="auto">
            <a:xfrm>
              <a:off x="4544848" y="5615093"/>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824750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5734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9"/>
                                          </p:stCondLst>
                                        </p:cTn>
                                        <p:tgtEl>
                                          <p:spTgt spid="573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575726" y="1258740"/>
            <a:ext cx="7891533" cy="398145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smtClean="0">
                <a:latin typeface="Menlo Bold" charset="0"/>
                <a:cs typeface="Menlo Bold" charset="0"/>
                <a:sym typeface="Menlo Bold" charset="0"/>
              </a:rPr>
              <a:t>Route</a:t>
            </a:r>
            <a:r>
              <a:rPr lang="en-US" sz="2300" baseline="0" dirty="0" smtClean="0">
                <a:latin typeface="Menlo Regular" charset="0"/>
                <a:cs typeface="Menlo Regular" charset="0"/>
                <a:sym typeface="Menlo Regular" charset="0"/>
              </a:rPr>
              <a:t> </a:t>
            </a:r>
            <a:r>
              <a:rPr lang="en-US" sz="2300" baseline="0" dirty="0">
                <a:latin typeface="Menlo Regular" charset="0"/>
                <a:cs typeface="Menlo Regular" charset="0"/>
                <a:sym typeface="Menlo Regular" charset="0"/>
              </a:rPr>
              <a:t>f(</a:t>
            </a:r>
            <a:r>
              <a:rPr lang="en-US" sz="2300" baseline="0" dirty="0">
                <a:latin typeface="Menlo Bold" charset="0"/>
                <a:cs typeface="Menlo Bold" charset="0"/>
                <a:sym typeface="Menlo Bold" charset="0"/>
              </a:rPr>
              <a:t>Packet</a:t>
            </a:r>
            <a:r>
              <a:rPr lang="en-US" sz="2300" baseline="0" dirty="0">
                <a:latin typeface="Menlo Regular" charset="0"/>
                <a:cs typeface="Menlo Regular" charset="0"/>
                <a:sym typeface="Menlo Regular" charset="0"/>
              </a:rPr>
              <a:t> </a:t>
            </a:r>
            <a:r>
              <a:rPr lang="en-US" sz="2300" baseline="0" dirty="0" smtClean="0">
                <a:latin typeface="Menlo Regular" charset="0"/>
                <a:cs typeface="Menlo Regular" charset="0"/>
                <a:sym typeface="Menlo Regular" charset="0"/>
              </a:rPr>
              <a:t>p) </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if</a:t>
            </a:r>
            <a:r>
              <a:rPr lang="en-US" sz="2300" baseline="0" dirty="0">
                <a:latin typeface="Menlo Regular" charset="0"/>
                <a:cs typeface="Menlo Regular" charset="0"/>
                <a:sym typeface="Menlo Regular" charset="0"/>
              </a:rPr>
              <a:t> (</a:t>
            </a:r>
            <a:r>
              <a:rPr lang="en-US" sz="2300" baseline="0" dirty="0" err="1">
                <a:latin typeface="Menlo Bold" charset="0"/>
                <a:cs typeface="Menlo Bold" charset="0"/>
                <a:sym typeface="Menlo Bold" charset="0"/>
              </a:rPr>
              <a:t>p.tcpDstIs</a:t>
            </a:r>
            <a:r>
              <a:rPr lang="en-US" sz="2300" baseline="0" dirty="0">
                <a:latin typeface="Menlo Regular" charset="0"/>
                <a:cs typeface="Menlo Regular" charset="0"/>
                <a:sym typeface="Menlo Regular" charset="0"/>
              </a:rPr>
              <a:t>(</a:t>
            </a:r>
            <a:r>
              <a:rPr lang="en-US" sz="2300" baseline="0" dirty="0">
                <a:solidFill>
                  <a:srgbClr val="786DC4"/>
                </a:solidFill>
                <a:latin typeface="Menlo Regular" charset="0"/>
                <a:cs typeface="Menlo Regular" charset="0"/>
                <a:sym typeface="Menlo Regular" charset="0"/>
              </a:rPr>
              <a:t>22</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null</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else</a:t>
            </a: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ethSrc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a:latin typeface="Menlo Bold" charset="0"/>
                <a:cs typeface="Menlo Bold" charset="0"/>
                <a:sym typeface="Menlo Bold" charset="0"/>
              </a:rPr>
              <a:t>Location</a:t>
            </a:r>
            <a:r>
              <a:rPr lang="en-US" sz="2300" baseline="0" dirty="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dloc</a:t>
            </a:r>
            <a:r>
              <a:rPr lang="en-US" sz="2300" baseline="0" dirty="0">
                <a:latin typeface="Menlo Regular" charset="0"/>
                <a:cs typeface="Menlo Regular" charset="0"/>
                <a:sym typeface="Menlo Regular" charset="0"/>
              </a:rPr>
              <a:t> = </a:t>
            </a:r>
            <a:r>
              <a:rPr lang="en-US" sz="2300" baseline="0" dirty="0" err="1" smtClean="0">
                <a:latin typeface="Menlo Bold" charset="0"/>
                <a:cs typeface="Menlo Bold" charset="0"/>
                <a:sym typeface="Menlo Bold" charset="0"/>
              </a:rPr>
              <a:t>hostTable</a:t>
            </a:r>
            <a:r>
              <a:rPr lang="en-US" sz="2300" baseline="0" dirty="0" smtClean="0">
                <a:latin typeface="Menlo Regular" charset="0"/>
                <a:cs typeface="Menlo Regular" charset="0"/>
                <a:sym typeface="Menlo Regular" charset="0"/>
              </a:rPr>
              <a:t>(</a:t>
            </a:r>
            <a:r>
              <a:rPr lang="en-US" sz="2300" baseline="0" dirty="0" err="1">
                <a:latin typeface="Menlo Regular" charset="0"/>
                <a:cs typeface="Menlo Regular" charset="0"/>
                <a:sym typeface="Menlo Regular" charset="0"/>
              </a:rPr>
              <a:t>p.</a:t>
            </a:r>
            <a:r>
              <a:rPr lang="en-US" sz="2300" baseline="0" dirty="0" err="1">
                <a:latin typeface="Menlo Bold" charset="0"/>
                <a:cs typeface="Menlo Bold" charset="0"/>
                <a:sym typeface="Menlo Bold" charset="0"/>
              </a:rPr>
              <a:t>ethDst</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Route </a:t>
            </a:r>
            <a:r>
              <a:rPr lang="en-US" sz="2300" baseline="0" dirty="0" smtClean="0">
                <a:latin typeface="Menlo Regular" charset="0"/>
                <a:cs typeface="Menlo Regular" charset="0"/>
                <a:sym typeface="Menlo Regular" charset="0"/>
              </a:rPr>
              <a:t>path </a:t>
            </a:r>
            <a:r>
              <a:rPr lang="en-US" sz="2300" baseline="0" dirty="0">
                <a:latin typeface="Menlo Regular" charset="0"/>
                <a:cs typeface="Menlo Regular" charset="0"/>
                <a:sym typeface="Menlo Regular" charset="0"/>
              </a:rPr>
              <a:t>= </a:t>
            </a:r>
            <a:r>
              <a:rPr lang="en-US" sz="2300" baseline="0" dirty="0" err="1" smtClean="0">
                <a:latin typeface="Menlo Regular" charset="0"/>
                <a:cs typeface="Menlo Regular" charset="0"/>
                <a:sym typeface="Menlo Regular" charset="0"/>
              </a:rPr>
              <a:t>myRoutingAlg</a:t>
            </a:r>
            <a:r>
              <a:rPr lang="en-US" sz="2300" baseline="0" dirty="0" smtClean="0">
                <a:latin typeface="Menlo Regular" charset="0"/>
                <a:cs typeface="Menlo Regular" charset="0"/>
                <a:sym typeface="Menlo Regular" charset="0"/>
              </a:rPr>
              <a:t>(</a:t>
            </a:r>
            <a:r>
              <a:rPr lang="en-US" sz="2300" baseline="0" dirty="0" smtClean="0">
                <a:latin typeface="Menlo Bold" charset="0"/>
                <a:cs typeface="Menlo Bold" charset="0"/>
                <a:sym typeface="Menlo Bold" charset="0"/>
              </a:rPr>
              <a:t>topology</a:t>
            </a:r>
            <a:r>
              <a:rPr lang="en-US" sz="2300" baseline="0" dirty="0" smtClean="0">
                <a:latin typeface="Menlo Regular" charset="0"/>
                <a:cs typeface="Menlo Regular" charset="0"/>
                <a:sym typeface="Menlo Regular" charset="0"/>
              </a:rPr>
              <a:t>(</a:t>
            </a:r>
            <a:r>
              <a:rPr lang="en-US" sz="2300" baseline="0" dirty="0">
                <a:latin typeface="Menlo Regular" charset="0"/>
                <a:cs typeface="Menlo Regular" charset="0"/>
                <a:sym typeface="Menlo Regular" charset="0"/>
              </a:rPr>
              <a:t>)</a:t>
            </a:r>
            <a:r>
              <a:rPr lang="en-US" sz="2300" baseline="0" dirty="0" smtClean="0">
                <a:latin typeface="Menlo Regular" charset="0"/>
                <a:cs typeface="Menlo Regular" charset="0"/>
                <a:sym typeface="Menlo Regular" charset="0"/>
              </a:rPr>
              <a:t>,</a:t>
            </a:r>
            <a:br>
              <a:rPr lang="en-US" sz="2300" baseline="0" dirty="0" smtClean="0">
                <a:latin typeface="Menlo Regular" charset="0"/>
                <a:cs typeface="Menlo Regular" charset="0"/>
                <a:sym typeface="Menlo Regular" charset="0"/>
              </a:rPr>
            </a:br>
            <a:r>
              <a:rPr lang="en-US" sz="2300" baseline="0" dirty="0" smtClean="0">
                <a:latin typeface="Menlo Regular" charset="0"/>
                <a:cs typeface="Menlo Regular" charset="0"/>
                <a:sym typeface="Menlo Regular" charset="0"/>
              </a:rPr>
              <a:t>                              </a:t>
            </a:r>
            <a:r>
              <a:rPr lang="en-US" sz="2300" baseline="0" dirty="0" err="1">
                <a:latin typeface="Menlo Regular" charset="0"/>
                <a:cs typeface="Menlo Regular" charset="0"/>
                <a:sym typeface="Menlo Regular" charset="0"/>
              </a:rPr>
              <a:t>sloc,dloc</a:t>
            </a:r>
            <a:r>
              <a:rPr lang="en-US" sz="23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solidFill>
                  <a:srgbClr val="FFFFFF"/>
                </a:solidFill>
                <a:latin typeface="Menlo Regular" charset="0"/>
                <a:cs typeface="Menlo Regular" charset="0"/>
                <a:sym typeface="Menlo Regular" charset="0"/>
              </a:rPr>
              <a:t>    </a:t>
            </a:r>
            <a:r>
              <a:rPr lang="en-US" sz="2300" baseline="0" dirty="0">
                <a:solidFill>
                  <a:srgbClr val="B21889"/>
                </a:solidFill>
                <a:latin typeface="Menlo Regular" charset="0"/>
                <a:cs typeface="Menlo Regular" charset="0"/>
                <a:sym typeface="Menlo Regular" charset="0"/>
              </a:rPr>
              <a:t>return</a:t>
            </a:r>
            <a:r>
              <a:rPr lang="en-US" sz="2300" baseline="0" dirty="0">
                <a:latin typeface="Menlo Regular" charset="0"/>
                <a:cs typeface="Menlo Regular" charset="0"/>
                <a:sym typeface="Menlo Regular" charset="0"/>
              </a:rPr>
              <a:t> </a:t>
            </a:r>
            <a:r>
              <a:rPr lang="en-US" sz="2300" baseline="0" dirty="0" smtClean="0">
                <a:latin typeface="Menlo Bold" charset="0"/>
                <a:cs typeface="Menlo Bold" charset="0"/>
                <a:sym typeface="Menlo Bold" charset="0"/>
              </a:rPr>
              <a:t>path</a:t>
            </a:r>
            <a:r>
              <a:rPr lang="en-US" sz="2300" baseline="0" dirty="0" smtClean="0">
                <a:latin typeface="Menlo Regular" charset="0"/>
                <a:cs typeface="Menlo Regular" charset="0"/>
                <a:sym typeface="Menlo Regular" charset="0"/>
              </a:rPr>
              <a:t>;</a:t>
            </a:r>
            <a:endParaRPr lang="en-US" sz="23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2300" baseline="0" dirty="0">
                <a:latin typeface="Menlo Regular" charset="0"/>
                <a:cs typeface="Menlo Regular" charset="0"/>
                <a:sym typeface="Menlo Regular" charset="0"/>
              </a:rPr>
              <a:t>}</a:t>
            </a:r>
          </a:p>
        </p:txBody>
      </p:sp>
      <p:sp>
        <p:nvSpPr>
          <p:cNvPr id="5" name="Rectangle 4"/>
          <p:cNvSpPr/>
          <p:nvPr/>
        </p:nvSpPr>
        <p:spPr>
          <a:xfrm>
            <a:off x="1079112" y="5592870"/>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Does not specify anything on flow tables!</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3140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2417212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Maple: Basic Idea</a:t>
            </a:r>
            <a:endParaRPr lang="en-US" sz="3600" dirty="0"/>
          </a:p>
        </p:txBody>
      </p:sp>
      <p:sp>
        <p:nvSpPr>
          <p:cNvPr id="57346" name="Rectangle 2"/>
          <p:cNvSpPr>
            <a:spLocks noGrp="1" noChangeArrowheads="1"/>
          </p:cNvSpPr>
          <p:nvPr>
            <p:ph type="body" idx="1"/>
          </p:nvPr>
        </p:nvSpPr>
        <p:spPr>
          <a:xfrm>
            <a:off x="454057" y="1133776"/>
            <a:ext cx="8318168" cy="4619625"/>
          </a:xfrm>
          <a:ln/>
        </p:spPr>
        <p:txBody>
          <a:bodyPr/>
          <a:lstStyle/>
          <a:p>
            <a:r>
              <a:rPr lang="en-US" dirty="0" smtClean="0"/>
              <a:t>Although the decision function f does </a:t>
            </a:r>
            <a:r>
              <a:rPr lang="en-US" b="1" dirty="0" smtClean="0">
                <a:solidFill>
                  <a:srgbClr val="D90B00"/>
                </a:solidFill>
              </a:rPr>
              <a:t>not</a:t>
            </a:r>
            <a:r>
              <a:rPr lang="en-US" dirty="0" smtClean="0"/>
              <a:t> specify how flow </a:t>
            </a:r>
            <a:r>
              <a:rPr lang="en-US" dirty="0"/>
              <a:t>tables are </a:t>
            </a:r>
            <a:r>
              <a:rPr lang="en-US" dirty="0" smtClean="0"/>
              <a:t>configured, if for a given decision (e.g., drop), we know the dependency of the decision, we can construct the flow table.</a:t>
            </a:r>
            <a:endParaRPr lang="en-US" dirty="0"/>
          </a:p>
          <a:p>
            <a:endParaRPr lang="en-US" dirty="0"/>
          </a:p>
        </p:txBody>
      </p:sp>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Tree>
    <p:extLst>
      <p:ext uri="{BB962C8B-B14F-4D97-AF65-F5344CB8AC3E}">
        <p14:creationId xmlns:p14="http://schemas.microsoft.com/office/powerpoint/2010/main" val="347298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73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bldLvl="5"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Idea: Minimal Abstraction</a:t>
            </a:r>
            <a:endParaRPr lang="en-US" sz="36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Programs use simple library to access </a:t>
            </a:r>
            <a:r>
              <a:rPr lang="en-US" sz="3600" dirty="0" err="1" smtClean="0"/>
              <a:t>pkt</a:t>
            </a:r>
            <a:r>
              <a:rPr lang="en-US" sz="3600" dirty="0" smtClean="0"/>
              <a:t> attributes:</a:t>
            </a:r>
          </a:p>
          <a:p>
            <a:endParaRPr lang="en-US" sz="3600" dirty="0">
              <a:solidFill>
                <a:srgbClr val="800000"/>
              </a:solidFill>
            </a:endParaRPr>
          </a:p>
          <a:p>
            <a:endParaRPr lang="en-US" sz="3600" dirty="0" smtClean="0">
              <a:solidFill>
                <a:srgbClr val="800000"/>
              </a:solidFill>
            </a:endParaRPr>
          </a:p>
          <a:p>
            <a:pPr marL="0" indent="0">
              <a:buNone/>
            </a:pPr>
            <a:endParaRPr lang="en-US" sz="3600" dirty="0" smtClean="0">
              <a:solidFill>
                <a:srgbClr val="800000"/>
              </a:solidFill>
            </a:endParaRPr>
          </a:p>
          <a:p>
            <a:r>
              <a:rPr lang="en-US" sz="3600" dirty="0" smtClean="0">
                <a:solidFill>
                  <a:srgbClr val="000000"/>
                </a:solidFill>
              </a:rPr>
              <a:t>Library provides both </a:t>
            </a:r>
            <a:r>
              <a:rPr lang="en-US" sz="3600" dirty="0" smtClean="0">
                <a:solidFill>
                  <a:srgbClr val="FF0000"/>
                </a:solidFill>
              </a:rPr>
              <a:t>convenience</a:t>
            </a:r>
            <a:r>
              <a:rPr lang="en-US" sz="3600" dirty="0" smtClean="0">
                <a:solidFill>
                  <a:srgbClr val="000000"/>
                </a:solidFill>
              </a:rPr>
              <a:t> and importantly, </a:t>
            </a:r>
            <a:r>
              <a:rPr lang="en-US" sz="3600" dirty="0" smtClean="0">
                <a:solidFill>
                  <a:srgbClr val="FF0000"/>
                </a:solidFill>
              </a:rPr>
              <a:t>decision dependency</a:t>
            </a:r>
            <a:r>
              <a:rPr lang="en-US" sz="3600" dirty="0" smtClean="0">
                <a:solidFill>
                  <a:srgbClr val="000000"/>
                </a:solidFill>
              </a:rPr>
              <a:t>!</a:t>
            </a:r>
          </a:p>
        </p:txBody>
      </p:sp>
      <p:pic>
        <p:nvPicPr>
          <p:cNvPr id="6" name="Picture 5"/>
          <p:cNvPicPr>
            <a:picLocks noChangeAspect="1"/>
          </p:cNvPicPr>
          <p:nvPr/>
        </p:nvPicPr>
        <p:blipFill>
          <a:blip r:embed="rId3"/>
          <a:stretch>
            <a:fillRect/>
          </a:stretch>
        </p:blipFill>
        <p:spPr>
          <a:xfrm>
            <a:off x="1446729" y="2472214"/>
            <a:ext cx="5133713" cy="977850"/>
          </a:xfrm>
          <a:prstGeom prst="rect">
            <a:avLst/>
          </a:prstGeom>
          <a:ln>
            <a:solidFill>
              <a:srgbClr val="660066"/>
            </a:solidFill>
          </a:ln>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Tree>
    <p:extLst>
      <p:ext uri="{BB962C8B-B14F-4D97-AF65-F5344CB8AC3E}">
        <p14:creationId xmlns:p14="http://schemas.microsoft.com/office/powerpoint/2010/main" val="380252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Maple/Basic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2505777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45084"/>
            <a:ext cx="8767597" cy="685800"/>
          </a:xfrm>
          <a:ln/>
        </p:spPr>
        <p:txBody>
          <a:bodyPr/>
          <a:lstStyle/>
          <a:p>
            <a:r>
              <a:rPr lang="en-US" sz="3200" dirty="0" smtClean="0"/>
              <a:t>Better </a:t>
            </a:r>
            <a:r>
              <a:rPr lang="en-US" sz="3200" dirty="0" err="1" smtClean="0"/>
              <a:t>Softwarization</a:t>
            </a:r>
            <a:r>
              <a:rPr lang="en-US" sz="3200" dirty="0" smtClean="0"/>
              <a:t> </a:t>
            </a:r>
            <a:br>
              <a:rPr lang="en-US" sz="3200" dirty="0" smtClean="0"/>
            </a:br>
            <a:r>
              <a:rPr lang="en-US" sz="3200" dirty="0" smtClean="0"/>
              <a:t>for Network Programming</a:t>
            </a:r>
            <a:endParaRPr lang="en-US" sz="32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460500"/>
            <a:ext cx="7697510" cy="3917396"/>
          </a:xfrm>
          <a:prstGeom prst="rect">
            <a:avLst/>
          </a:prstGeom>
        </p:spPr>
      </p:pic>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Rectangle 8"/>
          <p:cNvSpPr/>
          <p:nvPr/>
        </p:nvSpPr>
        <p:spPr>
          <a:xfrm>
            <a:off x="381207" y="6027847"/>
            <a:ext cx="3617902" cy="307777"/>
          </a:xfrm>
          <a:prstGeom prst="rect">
            <a:avLst/>
          </a:prstGeom>
        </p:spPr>
        <p:txBody>
          <a:bodyPr wrap="none">
            <a:spAutoFit/>
          </a:bodyPr>
          <a:lstStyle/>
          <a:p>
            <a:r>
              <a:rPr lang="en-US" altLang="ja-JP" sz="1400" i="1" baseline="0" dirty="0" smtClean="0"/>
              <a:t>Source: Kelly </a:t>
            </a:r>
            <a:r>
              <a:rPr lang="en-US" altLang="ja-JP" sz="1400" i="1" baseline="0" dirty="0" err="1" smtClean="0"/>
              <a:t>Herrell</a:t>
            </a:r>
            <a:r>
              <a:rPr lang="en-US" altLang="ja-JP" sz="1400" i="1" baseline="0" dirty="0" smtClean="0"/>
              <a:t>, SVP, Brocade, 2015.</a:t>
            </a:r>
            <a:endParaRPr lang="en-US" sz="1400" i="1" baseline="0" dirty="0"/>
          </a:p>
        </p:txBody>
      </p:sp>
      <p:sp>
        <p:nvSpPr>
          <p:cNvPr id="1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31229985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smtClean="0"/>
              <a:t>Dynamic Tracing: Abstraction to Flow Tables</a:t>
            </a:r>
            <a:endParaRPr lang="en-US" sz="3600" dirty="0"/>
          </a:p>
        </p:txBody>
      </p:sp>
      <p:grpSp>
        <p:nvGrpSpPr>
          <p:cNvPr id="63496" name="Group 8"/>
          <p:cNvGrpSpPr>
            <a:grpSpLocks/>
          </p:cNvGrpSpPr>
          <p:nvPr/>
        </p:nvGrpSpPr>
        <p:grpSpPr bwMode="auto">
          <a:xfrm>
            <a:off x="3209149" y="1292336"/>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440853" y="1390650"/>
            <a:ext cx="2733857"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Observes decision dependency</a:t>
            </a:r>
            <a:r>
              <a:rPr lang="en-US" sz="1900" baseline="0" dirty="0" smtClean="0">
                <a:solidFill>
                  <a:srgbClr val="606060"/>
                </a:solidFill>
                <a:latin typeface="Helvetica Neue" charset="0"/>
                <a:cs typeface="Helvetica Neue" charset="0"/>
                <a:sym typeface="Helvetica Neue" charset="0"/>
              </a:rPr>
              <a:t> of f on </a:t>
            </a:r>
            <a:r>
              <a:rPr lang="en-US" sz="1900" baseline="0" dirty="0" err="1" smtClean="0">
                <a:solidFill>
                  <a:srgbClr val="606060"/>
                </a:solidFill>
                <a:latin typeface="Helvetica Neue" charset="0"/>
                <a:cs typeface="Helvetica Neue" charset="0"/>
                <a:sym typeface="Helvetica Neue" charset="0"/>
              </a:rPr>
              <a:t>pkt</a:t>
            </a:r>
            <a:r>
              <a:rPr lang="en-US" sz="1900" baseline="0" dirty="0" smtClean="0">
                <a:solidFill>
                  <a:srgbClr val="606060"/>
                </a:solidFill>
                <a:latin typeface="Helvetica Neue" charset="0"/>
                <a:cs typeface="Helvetica Neue" charset="0"/>
                <a:sym typeface="Helvetica Neue" charset="0"/>
              </a:rPr>
              <a:t> attributes.</a:t>
            </a:r>
            <a:endParaRPr lang="en-US" sz="1900" baseline="0" dirty="0">
              <a:solidFill>
                <a:srgbClr val="606060"/>
              </a:solidFill>
              <a:latin typeface="Helvetica Neue" charset="0"/>
              <a:cs typeface="Helvetica Neue" charset="0"/>
              <a:sym typeface="Helvetica Neue" charset="0"/>
            </a:endParaRPr>
          </a:p>
        </p:txBody>
      </p:sp>
      <p:grpSp>
        <p:nvGrpSpPr>
          <p:cNvPr id="3" name="Group 2"/>
          <p:cNvGrpSpPr/>
          <p:nvPr/>
        </p:nvGrpSpPr>
        <p:grpSpPr>
          <a:xfrm>
            <a:off x="5495046" y="3145754"/>
            <a:ext cx="3410851" cy="2953960"/>
            <a:chOff x="5495046" y="3145754"/>
            <a:chExt cx="3410851" cy="2953960"/>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895711"/>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a:t>
              </a:r>
              <a:r>
                <a:rPr lang="en-US" sz="1900" baseline="0" dirty="0" smtClean="0">
                  <a:solidFill>
                    <a:srgbClr val="606060"/>
                  </a:solidFill>
                  <a:latin typeface="Helvetica Neue" charset="0"/>
                  <a:cs typeface="Helvetica Neue" charset="0"/>
                  <a:sym typeface="Helvetica Neue" charset="0"/>
                </a:rPr>
                <a:t>Builds a </a:t>
              </a:r>
              <a:r>
                <a:rPr lang="en-US" sz="1900" b="1" baseline="0" dirty="0" smtClean="0">
                  <a:solidFill>
                    <a:srgbClr val="FF0000"/>
                  </a:solidFill>
                  <a:latin typeface="Helvetica Neue" charset="0"/>
                  <a:cs typeface="Helvetica Neue" charset="0"/>
                  <a:sym typeface="Helvetica Neue" charset="0"/>
                </a:rPr>
                <a:t>trace </a:t>
              </a:r>
              <a:r>
                <a:rPr lang="en-US" sz="1900" b="1" baseline="0" dirty="0">
                  <a:solidFill>
                    <a:srgbClr val="FF0000"/>
                  </a:solidFill>
                  <a:latin typeface="Helvetica Neue" charset="0"/>
                  <a:cs typeface="Helvetica Neue" charset="0"/>
                  <a:sym typeface="Helvetica Neue" charset="0"/>
                </a:rPr>
                <a:t>tree (TT)</a:t>
              </a:r>
              <a:r>
                <a:rPr lang="en-US" sz="1900" baseline="0" dirty="0">
                  <a:solidFill>
                    <a:srgbClr val="606060"/>
                  </a:solidFill>
                  <a:latin typeface="Helvetica Neue" charset="0"/>
                  <a:cs typeface="Helvetica Neue" charset="0"/>
                  <a:sym typeface="Helvetica Neue" charset="0"/>
                </a:rPr>
                <a:t>, a </a:t>
              </a:r>
              <a:r>
                <a:rPr lang="en-US" sz="1900" baseline="0" dirty="0" smtClean="0">
                  <a:solidFill>
                    <a:srgbClr val="606060"/>
                  </a:solidFill>
                  <a:latin typeface="Helvetica Neue" charset="0"/>
                  <a:cs typeface="Helvetica Neue" charset="0"/>
                  <a:sym typeface="Helvetica Neue" charset="0"/>
                </a:rPr>
                <a:t>general, partial </a:t>
              </a:r>
              <a:r>
                <a:rPr lang="en-US" sz="1900" baseline="0" dirty="0">
                  <a:solidFill>
                    <a:srgbClr val="606060"/>
                  </a:solidFill>
                  <a:latin typeface="Helvetica Neue" charset="0"/>
                  <a:cs typeface="Helvetica Neue" charset="0"/>
                  <a:sym typeface="Helvetica Neue" charset="0"/>
                </a:rPr>
                <a:t>decision </a:t>
              </a:r>
              <a:r>
                <a:rPr lang="en-US" sz="1900" baseline="0" dirty="0" smtClean="0">
                  <a:solidFill>
                    <a:srgbClr val="606060"/>
                  </a:solidFill>
                  <a:latin typeface="Helvetica Neue" charset="0"/>
                  <a:cs typeface="Helvetica Neue" charset="0"/>
                  <a:sym typeface="Helvetica Neue" charset="0"/>
                </a:rPr>
                <a:t>tree representation </a:t>
              </a:r>
              <a:r>
                <a:rPr lang="en-US" sz="1900" baseline="0" dirty="0">
                  <a:solidFill>
                    <a:srgbClr val="606060"/>
                  </a:solidFill>
                  <a:latin typeface="Helvetica Neue" charset="0"/>
                  <a:cs typeface="Helvetica Neue" charset="0"/>
                  <a:sym typeface="Helvetica Neue" charset="0"/>
                </a:rPr>
                <a:t>o</a:t>
              </a:r>
              <a:r>
                <a:rPr lang="en-US" sz="1900" baseline="0" dirty="0" smtClean="0">
                  <a:solidFill>
                    <a:srgbClr val="606060"/>
                  </a:solidFill>
                  <a:latin typeface="Helvetica Neue" charset="0"/>
                  <a:cs typeface="Helvetica Neue" charset="0"/>
                  <a:sym typeface="Helvetica Neue" charset="0"/>
                </a:rPr>
                <a:t>f f.</a:t>
              </a:r>
              <a:endParaRPr lang="en-US" sz="1900" baseline="0" dirty="0">
                <a:solidFill>
                  <a:srgbClr val="606060"/>
                </a:solidFill>
                <a:latin typeface="Helvetica Neue" charset="0"/>
                <a:cs typeface="Helvetica Neue" charset="0"/>
                <a:sym typeface="Helvetica Neue" charset="0"/>
              </a:endParaRPr>
            </a:p>
          </p:txBody>
        </p:sp>
      </p:grpSp>
      <p:grpSp>
        <p:nvGrpSpPr>
          <p:cNvPr id="8" name="Group 7"/>
          <p:cNvGrpSpPr/>
          <p:nvPr/>
        </p:nvGrpSpPr>
        <p:grpSpPr>
          <a:xfrm>
            <a:off x="183799"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smtClean="0">
                  <a:solidFill>
                    <a:srgbClr val="606060"/>
                  </a:solidFill>
                  <a:latin typeface="Helvetica Neue" charset="0"/>
                  <a:cs typeface="Helvetica Neue" charset="0"/>
                  <a:sym typeface="Helvetica Neue" charset="0"/>
                </a:rPr>
                <a:t>. </a:t>
              </a:r>
              <a:r>
                <a:rPr lang="en-US" sz="1900" b="1" baseline="0" dirty="0" smtClean="0">
                  <a:solidFill>
                    <a:srgbClr val="FF0000"/>
                  </a:solidFill>
                  <a:latin typeface="Helvetica Neue" charset="0"/>
                  <a:cs typeface="Helvetica Neue" charset="0"/>
                  <a:sym typeface="Helvetica Neue" charset="0"/>
                </a:rPr>
                <a:t>Compile</a:t>
              </a:r>
              <a:r>
                <a:rPr lang="en-US" sz="1900" baseline="0" dirty="0" smtClean="0">
                  <a:solidFill>
                    <a:srgbClr val="606060"/>
                  </a:solidFill>
                  <a:latin typeface="Helvetica Neue" charset="0"/>
                  <a:cs typeface="Helvetica Neue" charset="0"/>
                  <a:sym typeface="Helvetica Neue" charset="0"/>
                </a:rPr>
                <a:t> trace tree to generate flow tables (FTs).</a:t>
              </a:r>
              <a:endParaRPr lang="en-US" sz="1900" baseline="0" dirty="0">
                <a:solidFill>
                  <a:srgbClr val="606060"/>
                </a:solidFill>
                <a:latin typeface="Helvetica Neue" charset="0"/>
                <a:cs typeface="Helvetica Neue" charset="0"/>
                <a:sym typeface="Helvetica Neue" charset="0"/>
              </a:endParaRPr>
            </a:p>
          </p:txBody>
        </p:sp>
      </p:grpSp>
      <p:sp>
        <p:nvSpPr>
          <p:cNvPr id="1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2063580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7839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4564857" y="4492548"/>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65545" name="Rectangle 9"/>
          <p:cNvSpPr>
            <a:spLocks/>
          </p:cNvSpPr>
          <p:nvPr/>
        </p:nvSpPr>
        <p:spPr bwMode="auto">
          <a:xfrm>
            <a:off x="4246156" y="506794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57290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6" y="2120269"/>
            <a:ext cx="6846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 </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408790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4914900" y="19050"/>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7480215" y="0"/>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3259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3676444" y="2060651"/>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3713125" y="2120268"/>
            <a:ext cx="708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2540178"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7600" name="Rectangle 16"/>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5449788" y="65916"/>
            <a:ext cx="141513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4836319" y="1268409"/>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FF0000"/>
                  </a:solidFill>
                  <a:latin typeface="Menlo Regular" charset="0"/>
                  <a:cs typeface="Menlo Regular" charset="0"/>
                  <a:sym typeface="Menlo Regular" charset="0"/>
                </a:rPr>
                <a:t>null</a:t>
              </a:r>
              <a:endParaRPr lang="en-US" sz="1400" b="1" baseline="0" dirty="0">
                <a:solidFill>
                  <a:srgbClr val="FF0000"/>
                </a:solidFill>
                <a:latin typeface="Menlo Regular" charset="0"/>
                <a:cs typeface="Menlo Regular" charset="0"/>
                <a:sym typeface="Menlo Regular" charset="0"/>
              </a:endParaRP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
        <p:nvSpPr>
          <p:cNvPr id="27" name="Rectangle 2"/>
          <p:cNvSpPr>
            <a:spLocks/>
          </p:cNvSpPr>
          <p:nvPr/>
        </p:nvSpPr>
        <p:spPr bwMode="auto">
          <a:xfrm>
            <a:off x="85725" y="1097593"/>
            <a:ext cx="3243263" cy="57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topology(</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path;</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3467144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Trace Tree Formal Spec</a:t>
            </a:r>
            <a:endParaRPr lang="en-US" sz="4000" dirty="0"/>
          </a:p>
        </p:txBody>
      </p:sp>
      <p:sp>
        <p:nvSpPr>
          <p:cNvPr id="2" name="Content Placeholder 1"/>
          <p:cNvSpPr>
            <a:spLocks noGrp="1"/>
          </p:cNvSpPr>
          <p:nvPr>
            <p:ph idx="1"/>
          </p:nvPr>
        </p:nvSpPr>
        <p:spPr>
          <a:xfrm>
            <a:off x="2963333" y="990600"/>
            <a:ext cx="6018742" cy="5334000"/>
          </a:xfrm>
        </p:spPr>
        <p:txBody>
          <a:bodyPr/>
          <a:lstStyle/>
          <a:p>
            <a:r>
              <a:rPr lang="en-US" sz="2800" dirty="0" smtClean="0"/>
              <a:t>A tree w/ 4 types of nodes</a:t>
            </a:r>
          </a:p>
          <a:p>
            <a:pPr lvl="1"/>
            <a:r>
              <a:rPr lang="en-US" sz="2400" b="1" dirty="0" smtClean="0"/>
              <a:t>T</a:t>
            </a:r>
            <a:r>
              <a:rPr lang="en-US" sz="2400" dirty="0" smtClean="0"/>
              <a:t> node: assertion on packet attributes</a:t>
            </a:r>
          </a:p>
          <a:p>
            <a:pPr lvl="1"/>
            <a:r>
              <a:rPr lang="en-US" sz="2400" b="1" dirty="0" smtClean="0"/>
              <a:t>V</a:t>
            </a:r>
            <a:r>
              <a:rPr lang="en-US" sz="2400" dirty="0" smtClean="0"/>
              <a:t> node: multi-way branching on a packet attribute</a:t>
            </a:r>
          </a:p>
          <a:p>
            <a:pPr lvl="1"/>
            <a:r>
              <a:rPr lang="en-US" sz="2400" b="1" dirty="0" smtClean="0"/>
              <a:t>L</a:t>
            </a:r>
            <a:r>
              <a:rPr lang="en-US" sz="2400" dirty="0" smtClean="0"/>
              <a:t> node: leaf node labeled w/ action</a:t>
            </a:r>
          </a:p>
          <a:p>
            <a:pPr lvl="1"/>
            <a:r>
              <a:rPr lang="en-US" sz="2400" b="1" dirty="0" smtClean="0"/>
              <a:t>?</a:t>
            </a:r>
            <a:r>
              <a:rPr lang="en-US" sz="2400" dirty="0" smtClean="0"/>
              <a:t> </a:t>
            </a:r>
            <a:r>
              <a:rPr lang="en-US" sz="2400" dirty="0"/>
              <a:t>n</a:t>
            </a:r>
            <a:r>
              <a:rPr lang="en-US" sz="2400" dirty="0" smtClean="0"/>
              <a:t>ode: unknown </a:t>
            </a:r>
          </a:p>
          <a:p>
            <a:r>
              <a:rPr lang="en-US" sz="2800" b="1" dirty="0" smtClean="0"/>
              <a:t>TT search</a:t>
            </a:r>
            <a:r>
              <a:rPr lang="en-US" sz="2800" dirty="0" smtClean="0"/>
              <a:t>: traverse tree for a given packet to determine action or no answer</a:t>
            </a:r>
          </a:p>
          <a:p>
            <a:r>
              <a:rPr lang="en-US" sz="2800" b="1" dirty="0" smtClean="0"/>
              <a:t>TT correctness</a:t>
            </a:r>
            <a:r>
              <a:rPr lang="en-US" sz="2800" dirty="0" smtClean="0"/>
              <a:t>: if TT records an answer for a given packet, the answer is the same as the original </a:t>
            </a:r>
            <a:r>
              <a:rPr lang="en-US" sz="2800" dirty="0" err="1" smtClean="0"/>
              <a:t>algrothm</a:t>
            </a:r>
            <a:r>
              <a:rPr lang="en-US" sz="2800" dirty="0" smtClean="0"/>
              <a:t> </a:t>
            </a:r>
          </a:p>
        </p:txBody>
      </p:sp>
      <p:grpSp>
        <p:nvGrpSpPr>
          <p:cNvPr id="5" name="Group 4"/>
          <p:cNvGrpSpPr/>
          <p:nvPr/>
        </p:nvGrpSpPr>
        <p:grpSpPr>
          <a:xfrm>
            <a:off x="179654" y="1042631"/>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grpSp>
      <p:sp>
        <p:nvSpPr>
          <p:cNvPr id="2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cxnSp>
        <p:nvCxnSpPr>
          <p:cNvPr id="21" name="Straight Arrow Connector 20"/>
          <p:cNvCxnSpPr>
            <a:endCxn id="18" idx="3"/>
          </p:cNvCxnSpPr>
          <p:nvPr/>
        </p:nvCxnSpPr>
        <p:spPr bwMode="auto">
          <a:xfrm flipH="1" flipV="1">
            <a:off x="2590273" y="1459530"/>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2529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2596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479778" y="3584222"/>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65804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grpSp>
        <p:nvGrpSpPr>
          <p:cNvPr id="3" name="Group 2"/>
          <p:cNvGrpSpPr/>
          <p:nvPr/>
        </p:nvGrpSpPr>
        <p:grpSpPr>
          <a:xfrm>
            <a:off x="4102299" y="2625329"/>
            <a:ext cx="2978943" cy="2218134"/>
            <a:chOff x="4102299" y="2625329"/>
            <a:chExt cx="2978943" cy="2218134"/>
          </a:xfrm>
        </p:grpSpPr>
        <p:sp>
          <p:nvSpPr>
            <p:cNvPr id="69640" name="Line 8"/>
            <p:cNvSpPr>
              <a:spLocks noChangeShapeType="1"/>
            </p:cNvSpPr>
            <p:nvPr/>
          </p:nvSpPr>
          <p:spPr bwMode="auto">
            <a:xfrm rot="10800000">
              <a:off x="4102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7079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6338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25"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2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407838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5" grpId="0"/>
      <p:bldP spid="37"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Line 16"/>
          <p:cNvSpPr>
            <a:spLocks noChangeShapeType="1"/>
          </p:cNvSpPr>
          <p:nvPr/>
        </p:nvSpPr>
        <p:spPr bwMode="auto">
          <a:xfrm flipV="1">
            <a:off x="5606387" y="4515344"/>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7426581" y="5373266"/>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2"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1005050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485775"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2653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1" name="Rectangle 23"/>
          <p:cNvSpPr>
            <a:spLocks/>
          </p:cNvSpPr>
          <p:nvPr/>
        </p:nvSpPr>
        <p:spPr bwMode="auto">
          <a:xfrm>
            <a:off x="775262" y="3447582"/>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60771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4102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7079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6338293" y="3529013"/>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3171825"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smtClean="0">
                <a:latin typeface="Menlo Regular" charset="0"/>
                <a:cs typeface="Menlo Regular" charset="0"/>
                <a:sym typeface="Menlo Regular" charset="0"/>
              </a:rPr>
              <a:t>tcpDst</a:t>
            </a:r>
            <a:r>
              <a:rPr lang="en-US" sz="1500" baseline="0" dirty="0" smtClean="0">
                <a:latin typeface="Menlo Regular" charset="0"/>
                <a:cs typeface="Menlo Regular" charset="0"/>
                <a:sym typeface="Menlo Regular" charset="0"/>
              </a:rPr>
              <a:t/>
            </a:r>
            <a:br>
              <a:rPr lang="en-US" sz="1500" baseline="0" dirty="0" smtClean="0">
                <a:latin typeface="Menlo Regular" charset="0"/>
                <a:cs typeface="Menlo Regular" charset="0"/>
                <a:sym typeface="Menlo Regular" charset="0"/>
              </a:rPr>
            </a:br>
            <a:r>
              <a:rPr lang="en-US" sz="1500" baseline="0" dirty="0" smtClean="0">
                <a:latin typeface="Menlo Regular" charset="0"/>
                <a:cs typeface="Menlo Regular" charset="0"/>
                <a:sym typeface="Menlo Regular" charset="0"/>
              </a:rPr>
              <a:t>=</a:t>
            </a: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5110461" y="2617143"/>
            <a:ext cx="5790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5872163" y="2981325"/>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5417642"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5614988" y="360774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4957762" y="3990975"/>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6698159" y="35505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6636544" y="483870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6636544" y="3895725"/>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7126784" y="4541193"/>
            <a:ext cx="11581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1285875" y="3105150"/>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2525316" y="2617143"/>
            <a:ext cx="463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6666959" y="5208039"/>
            <a:ext cx="2056882"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a:t>
            </a:r>
            <a:r>
              <a:rPr lang="en-US" sz="1400" baseline="0" dirty="0">
                <a:latin typeface="Menlo Regular" charset="0"/>
                <a:cs typeface="Menlo Regular" charset="0"/>
                <a:sym typeface="Menlo Regular" charset="0"/>
              </a:rPr>
              <a:t>:4,ethSrc:6}</a:t>
            </a:r>
          </a:p>
        </p:txBody>
      </p:sp>
      <p:sp>
        <p:nvSpPr>
          <p:cNvPr id="69656" name="Line 24"/>
          <p:cNvSpPr>
            <a:spLocks noChangeShapeType="1"/>
          </p:cNvSpPr>
          <p:nvPr/>
        </p:nvSpPr>
        <p:spPr bwMode="auto">
          <a:xfrm rot="10800000" flipH="1">
            <a:off x="4117479" y="2664619"/>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1735932" y="2628900"/>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3952397" y="6259943"/>
            <a:ext cx="615553"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4589648" y="2060320"/>
            <a:ext cx="3936206" cy="4048125"/>
            <a:chOff x="4807744" y="2085975"/>
            <a:chExt cx="3936206" cy="4048125"/>
          </a:xfrm>
        </p:grpSpPr>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grpSp>
      <p:sp>
        <p:nvSpPr>
          <p:cNvPr id="69664" name="Oval 32"/>
          <p:cNvSpPr>
            <a:spLocks/>
          </p:cNvSpPr>
          <p:nvPr/>
        </p:nvSpPr>
        <p:spPr bwMode="auto">
          <a:xfrm>
            <a:off x="3493294" y="2857500"/>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571500" y="1952625"/>
            <a:ext cx="2014538"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4843664" y="4334224"/>
            <a:ext cx="1968631" cy="47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22</a:t>
            </a:r>
            <a:r>
              <a:rPr lang="en-US" sz="1400" baseline="0" dirty="0" smtClean="0">
                <a:latin typeface="Menlo Regular" charset="0"/>
                <a:cs typeface="Menlo Regular" charset="0"/>
                <a:sym typeface="Menlo Regular" charset="0"/>
              </a:rPr>
              <a:t>,</a:t>
            </a:r>
            <a:br>
              <a:rPr lang="en-US" sz="1400" baseline="0" dirty="0" smtClean="0">
                <a:latin typeface="Menlo Regular" charset="0"/>
                <a:cs typeface="Menlo Regular" charset="0"/>
                <a:sym typeface="Menlo Regular" charset="0"/>
              </a:rPr>
            </a:br>
            <a:r>
              <a:rPr lang="en-US" sz="1400" baseline="0" dirty="0" smtClean="0">
                <a:latin typeface="Menlo Regular" charset="0"/>
                <a:cs typeface="Menlo Regular" charset="0"/>
                <a:sym typeface="Menlo Regular" charset="0"/>
              </a:rPr>
              <a:t>ethDst:2}</a:t>
            </a:r>
            <a:endParaRPr lang="en-US" sz="1400" baseline="0" dirty="0">
              <a:latin typeface="Menlo Regular" charset="0"/>
              <a:cs typeface="Menlo Regular" charset="0"/>
              <a:sym typeface="Menlo Regular" charset="0"/>
            </a:endParaRPr>
          </a:p>
        </p:txBody>
      </p:sp>
      <p:sp>
        <p:nvSpPr>
          <p:cNvPr id="36" name="Rectangle 23"/>
          <p:cNvSpPr>
            <a:spLocks/>
          </p:cNvSpPr>
          <p:nvPr/>
        </p:nvSpPr>
        <p:spPr bwMode="auto">
          <a:xfrm>
            <a:off x="659801" y="3370614"/>
            <a:ext cx="1968631" cy="4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smtClean="0">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39" name="Rectangle 38"/>
          <p:cNvSpPr/>
          <p:nvPr/>
        </p:nvSpPr>
        <p:spPr>
          <a:xfrm>
            <a:off x="1720571" y="897938"/>
            <a:ext cx="5284162"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Simple, classical in-order tree traversal generates flow table rules!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1994581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200" dirty="0" smtClean="0"/>
              <a:t>Handling User Inefficiency: </a:t>
            </a:r>
            <a:br>
              <a:rPr lang="en-US" sz="3200" dirty="0" smtClean="0"/>
            </a:br>
            <a:r>
              <a:rPr lang="en-US" sz="3200" dirty="0" smtClean="0"/>
              <a:t>Redundant Trace</a:t>
            </a:r>
            <a:endParaRPr lang="en-US" sz="3200" dirty="0"/>
          </a:p>
        </p:txBody>
      </p:sp>
      <p:pic>
        <p:nvPicPr>
          <p:cNvPr id="2" name="Picture 1"/>
          <p:cNvPicPr>
            <a:picLocks noChangeAspect="1"/>
          </p:cNvPicPr>
          <p:nvPr/>
        </p:nvPicPr>
        <p:blipFill>
          <a:blip r:embed="rId3"/>
          <a:stretch>
            <a:fillRect/>
          </a:stretch>
        </p:blipFill>
        <p:spPr>
          <a:xfrm>
            <a:off x="940708" y="965616"/>
            <a:ext cx="7160119" cy="5375020"/>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2501984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85614"/>
            <a:ext cx="8767597" cy="685800"/>
          </a:xfrm>
          <a:ln/>
        </p:spPr>
        <p:txBody>
          <a:bodyPr/>
          <a:lstStyle/>
          <a:p>
            <a:r>
              <a:rPr lang="en-US" sz="3200" dirty="0" smtClean="0"/>
              <a:t>Android: A Potential Analogy</a:t>
            </a:r>
            <a:endParaRPr lang="en-US" sz="3200" dirty="0"/>
          </a:p>
        </p:txBody>
      </p:sp>
      <p:sp>
        <p:nvSpPr>
          <p:cNvPr id="2" name="Rectangle 1"/>
          <p:cNvSpPr/>
          <p:nvPr/>
        </p:nvSpPr>
        <p:spPr bwMode="auto">
          <a:xfrm>
            <a:off x="6106691" y="2822090"/>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808716" y="2833386"/>
            <a:ext cx="1000676" cy="9749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972837" y="867953"/>
            <a:ext cx="6755818" cy="5480657"/>
          </a:xfrm>
          <a:prstGeom prst="rect">
            <a:avLst/>
          </a:prstGeom>
        </p:spPr>
      </p:pic>
      <p:sp>
        <p:nvSpPr>
          <p:cNvPr id="6" name="Rectangle 5"/>
          <p:cNvSpPr/>
          <p:nvPr/>
        </p:nvSpPr>
        <p:spPr>
          <a:xfrm>
            <a:off x="178184" y="6273224"/>
            <a:ext cx="8455751" cy="276999"/>
          </a:xfrm>
          <a:prstGeom prst="rect">
            <a:avLst/>
          </a:prstGeom>
        </p:spPr>
        <p:txBody>
          <a:bodyPr wrap="square">
            <a:spAutoFit/>
          </a:bodyPr>
          <a:lstStyle/>
          <a:p>
            <a:r>
              <a:rPr lang="en-US" sz="1200" i="1" baseline="0" dirty="0" smtClean="0"/>
              <a:t>Source: https</a:t>
            </a:r>
            <a:r>
              <a:rPr lang="en-US" sz="1200" i="1" baseline="0" dirty="0"/>
              <a:t>://</a:t>
            </a:r>
            <a:r>
              <a:rPr lang="en-US" sz="1200" i="1" baseline="0" dirty="0" err="1"/>
              <a:t>en.wikipedia.org</a:t>
            </a:r>
            <a:r>
              <a:rPr lang="en-US" sz="1200" i="1" baseline="0" dirty="0"/>
              <a:t>/wiki/Android_(</a:t>
            </a:r>
            <a:r>
              <a:rPr lang="en-US" sz="1200" i="1" baseline="0" dirty="0" err="1"/>
              <a:t>operating_system</a:t>
            </a:r>
            <a:r>
              <a:rPr lang="en-US" sz="1200" i="1" baseline="0" dirty="0"/>
              <a:t>)#/media/</a:t>
            </a:r>
            <a:r>
              <a:rPr lang="en-US" sz="1200" i="1" baseline="0" dirty="0" err="1"/>
              <a:t>File:Android-System-Architecture.svg</a:t>
            </a:r>
            <a:endParaRPr lang="en-US" sz="1200" i="1" baseline="0" dirty="0"/>
          </a:p>
        </p:txBody>
      </p:sp>
      <p:sp>
        <p:nvSpPr>
          <p:cNvPr id="9" name="Slide Number Placeholder 6"/>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176033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l="957" r="13559"/>
          <a:stretch/>
        </p:blipFill>
        <p:spPr>
          <a:xfrm>
            <a:off x="87580" y="884744"/>
            <a:ext cx="7816601" cy="550686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693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2" name="Picture 1"/>
          <p:cNvPicPr>
            <a:picLocks noChangeAspect="1"/>
          </p:cNvPicPr>
          <p:nvPr/>
        </p:nvPicPr>
        <p:blipFill rotWithShape="1">
          <a:blip r:embed="rId3"/>
          <a:srcRect r="12148"/>
          <a:stretch/>
        </p:blipFill>
        <p:spPr>
          <a:xfrm>
            <a:off x="35277" y="896502"/>
            <a:ext cx="8033119" cy="5490128"/>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308081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69743" y="919209"/>
            <a:ext cx="7823491" cy="5508885"/>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23027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73152" y="923544"/>
            <a:ext cx="9144000" cy="5371873"/>
          </a:xfrm>
          <a:prstGeom prst="rect">
            <a:avLst/>
          </a:prstGeom>
        </p:spPr>
      </p:pic>
      <p:sp>
        <p:nvSpPr>
          <p:cNvPr id="5" name="Rectangle 4"/>
          <p:cNvSpPr/>
          <p:nvPr/>
        </p:nvSpPr>
        <p:spPr bwMode="auto">
          <a:xfrm>
            <a:off x="8337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2306037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2" name="Rectangle 1"/>
          <p:cNvSpPr/>
          <p:nvPr/>
        </p:nvSpPr>
        <p:spPr bwMode="auto">
          <a:xfrm>
            <a:off x="4368102" y="2868562"/>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5659055"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1887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Trace Reduction</a:t>
            </a:r>
            <a:endParaRPr lang="en-US" sz="3600" dirty="0"/>
          </a:p>
        </p:txBody>
      </p:sp>
      <p:pic>
        <p:nvPicPr>
          <p:cNvPr id="4" name="Picture 3"/>
          <p:cNvPicPr>
            <a:picLocks noChangeAspect="1"/>
          </p:cNvPicPr>
          <p:nvPr/>
        </p:nvPicPr>
        <p:blipFill>
          <a:blip r:embed="rId3"/>
          <a:stretch>
            <a:fillRect/>
          </a:stretch>
        </p:blipFill>
        <p:spPr>
          <a:xfrm>
            <a:off x="73152" y="923544"/>
            <a:ext cx="9144000" cy="5313528"/>
          </a:xfrm>
          <a:prstGeom prst="rect">
            <a:avLst/>
          </a:prstGeom>
        </p:spPr>
      </p:pic>
      <p:sp>
        <p:nvSpPr>
          <p:cNvPr id="6" name="Rectangle 5"/>
          <p:cNvSpPr/>
          <p:nvPr/>
        </p:nvSpPr>
        <p:spPr bwMode="auto">
          <a:xfrm>
            <a:off x="7728155" y="5780920"/>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309261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bwMode="auto">
          <a:xfrm>
            <a:off x="3316265" y="3524602"/>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ectangle 10"/>
          <p:cNvSpPr/>
          <p:nvPr/>
        </p:nvSpPr>
        <p:spPr bwMode="auto">
          <a:xfrm rot="17892970">
            <a:off x="2888885" y="3188345"/>
            <a:ext cx="202575" cy="683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6089631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7" name="Rectangle 6"/>
          <p:cNvSpPr/>
          <p:nvPr/>
        </p:nvSpPr>
        <p:spPr bwMode="auto">
          <a:xfrm>
            <a:off x="5123486" y="3503587"/>
            <a:ext cx="4020514"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59075362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Flow Table Optimization</a:t>
            </a:r>
            <a:endParaRPr lang="en-US" sz="3600" dirty="0"/>
          </a:p>
        </p:txBody>
      </p:sp>
      <p:pic>
        <p:nvPicPr>
          <p:cNvPr id="6" name="Picture 5"/>
          <p:cNvPicPr>
            <a:picLocks noChangeAspect="1"/>
          </p:cNvPicPr>
          <p:nvPr/>
        </p:nvPicPr>
        <p:blipFill>
          <a:blip r:embed="rId3"/>
          <a:stretch>
            <a:fillRect/>
          </a:stretch>
        </p:blipFill>
        <p:spPr>
          <a:xfrm>
            <a:off x="0" y="1257300"/>
            <a:ext cx="9144000" cy="4331864"/>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346990868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Unnecessary Priority Levels</a:t>
            </a:r>
            <a:endParaRPr lang="en-US" sz="3600" dirty="0"/>
          </a:p>
        </p:txBody>
      </p:sp>
      <p:pic>
        <p:nvPicPr>
          <p:cNvPr id="6" name="Picture 5"/>
          <p:cNvPicPr>
            <a:picLocks noChangeAspect="1"/>
          </p:cNvPicPr>
          <p:nvPr/>
        </p:nvPicPr>
        <p:blipFill>
          <a:blip r:embed="rId3"/>
          <a:stretch>
            <a:fillRect/>
          </a:stretch>
        </p:blipFill>
        <p:spPr>
          <a:xfrm>
            <a:off x="0" y="1219200"/>
            <a:ext cx="9144000" cy="4400802"/>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42748958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and why SDN?</a:t>
            </a:r>
          </a:p>
          <a:p>
            <a:r>
              <a:rPr lang="en-US" dirty="0" smtClean="0"/>
              <a:t>Current SDN programming systems</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40605396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Minimizing Priority Levels: </a:t>
            </a:r>
            <a:br>
              <a:rPr lang="en-US" sz="2400" dirty="0" smtClean="0"/>
            </a:br>
            <a:r>
              <a:rPr lang="en-US" sz="2400" dirty="0" smtClean="0"/>
              <a:t>Increasing at T Nodes Only</a:t>
            </a:r>
            <a:endParaRPr lang="en-US" sz="2400" dirty="0"/>
          </a:p>
        </p:txBody>
      </p:sp>
      <p:pic>
        <p:nvPicPr>
          <p:cNvPr id="6" name="Picture 5"/>
          <p:cNvPicPr>
            <a:picLocks noChangeAspect="1"/>
          </p:cNvPicPr>
          <p:nvPr/>
        </p:nvPicPr>
        <p:blipFill>
          <a:blip r:embed="rId3"/>
          <a:stretch>
            <a:fillRect/>
          </a:stretch>
        </p:blipFill>
        <p:spPr>
          <a:xfrm>
            <a:off x="0" y="762000"/>
            <a:ext cx="9144000" cy="533233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6264311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5" name="Rectangle 4"/>
          <p:cNvSpPr/>
          <p:nvPr/>
        </p:nvSpPr>
        <p:spPr bwMode="auto">
          <a:xfrm rot="17580000">
            <a:off x="3232125"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3306180"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92165924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0" y="1168400"/>
            <a:ext cx="9144000" cy="4519667"/>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Tree>
    <p:extLst>
      <p:ext uri="{BB962C8B-B14F-4D97-AF65-F5344CB8AC3E}">
        <p14:creationId xmlns:p14="http://schemas.microsoft.com/office/powerpoint/2010/main" val="29121696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Maple/Basic Runtime</a:t>
            </a:r>
            <a:endParaRPr lang="en-US" sz="3600" dirty="0"/>
          </a:p>
        </p:txBody>
      </p:sp>
      <p:pic>
        <p:nvPicPr>
          <p:cNvPr id="2" name="Picture 1"/>
          <p:cNvPicPr>
            <a:picLocks noChangeAspect="1"/>
          </p:cNvPicPr>
          <p:nvPr/>
        </p:nvPicPr>
        <p:blipFill>
          <a:blip r:embed="rId3"/>
          <a:stretch>
            <a:fillRect/>
          </a:stretch>
        </p:blipFill>
        <p:spPr>
          <a:xfrm>
            <a:off x="0" y="1036202"/>
            <a:ext cx="9144000" cy="5223763"/>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307636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Grp="1" noChangeArrowheads="1"/>
          </p:cNvSpPr>
          <p:nvPr>
            <p:ph type="title"/>
          </p:nvPr>
        </p:nvSpPr>
        <p:spPr>
          <a:ln/>
        </p:spPr>
        <p:txBody>
          <a:bodyPr/>
          <a:lstStyle/>
          <a:p>
            <a:r>
              <a:rPr lang="en-US" sz="3600" dirty="0" smtClean="0"/>
              <a:t>Maple/Basic Evaluation</a:t>
            </a:r>
            <a:endParaRPr lang="en-US" sz="3600" dirty="0"/>
          </a:p>
        </p:txBody>
      </p:sp>
      <p:sp>
        <p:nvSpPr>
          <p:cNvPr id="93186" name="Rectangle 2"/>
          <p:cNvSpPr>
            <a:spLocks noGrp="1" noChangeArrowheads="1"/>
          </p:cNvSpPr>
          <p:nvPr>
            <p:ph type="body" idx="1"/>
          </p:nvPr>
        </p:nvSpPr>
        <p:spPr>
          <a:xfrm>
            <a:off x="377308" y="1045871"/>
            <a:ext cx="3507581" cy="5048250"/>
          </a:xfrm>
          <a:ln/>
        </p:spPr>
        <p:txBody>
          <a:bodyPr/>
          <a:lstStyle/>
          <a:p>
            <a:pPr marL="160020" indent="-160020"/>
            <a:r>
              <a:rPr lang="en-US" sz="2400" dirty="0" smtClean="0"/>
              <a:t> 3 </a:t>
            </a:r>
            <a:r>
              <a:rPr lang="en-US" sz="2400" dirty="0"/>
              <a:t>real HP 5406 switches, client on one side, server on the </a:t>
            </a:r>
            <a:r>
              <a:rPr lang="en-US" sz="2400" dirty="0" smtClean="0"/>
              <a:t>other.</a:t>
            </a:r>
          </a:p>
          <a:p>
            <a:pPr marL="160020" indent="-160020"/>
            <a:r>
              <a:rPr lang="en-US" sz="2400" dirty="0"/>
              <a:t> </a:t>
            </a:r>
            <a:r>
              <a:rPr lang="en-US" sz="2400" dirty="0" smtClean="0"/>
              <a:t>Client </a:t>
            </a:r>
            <a:r>
              <a:rPr lang="en-US" sz="2400" dirty="0"/>
              <a:t>performs X HTTP </a:t>
            </a:r>
            <a:r>
              <a:rPr lang="en-US" sz="2400" dirty="0" err="1"/>
              <a:t>reqs</a:t>
            </a:r>
            <a:r>
              <a:rPr lang="en-US" sz="2400" dirty="0" smtClean="0"/>
              <a:t>/s  </a:t>
            </a:r>
            <a:r>
              <a:rPr lang="en-US" sz="2400" dirty="0"/>
              <a:t>using </a:t>
            </a:r>
            <a:r>
              <a:rPr lang="en-US" sz="2400" dirty="0" err="1" smtClean="0"/>
              <a:t>httperf</a:t>
            </a:r>
            <a:r>
              <a:rPr lang="en-US" sz="2400" dirty="0" smtClean="0"/>
              <a:t>.</a:t>
            </a:r>
          </a:p>
          <a:p>
            <a:pPr marL="160020" indent="-160020"/>
            <a:r>
              <a:rPr lang="en-US" sz="2400" dirty="0"/>
              <a:t> </a:t>
            </a:r>
            <a:r>
              <a:rPr lang="en-US" sz="2400" dirty="0" smtClean="0"/>
              <a:t>Measure </a:t>
            </a:r>
            <a:r>
              <a:rPr lang="en-US" sz="2400" dirty="0"/>
              <a:t>average HTTP connection time as X </a:t>
            </a:r>
            <a:r>
              <a:rPr lang="en-US" sz="2400" dirty="0" smtClean="0"/>
              <a:t>varies.</a:t>
            </a:r>
          </a:p>
          <a:p>
            <a:pPr marL="160020" indent="-160020"/>
            <a:r>
              <a:rPr lang="en-US" sz="2400" dirty="0"/>
              <a:t> </a:t>
            </a:r>
            <a:r>
              <a:rPr lang="en-US" sz="2400" dirty="0" smtClean="0"/>
              <a:t>Compare </a:t>
            </a:r>
            <a:r>
              <a:rPr lang="en-US" sz="2400" dirty="0"/>
              <a:t>exact &amp; </a:t>
            </a:r>
            <a:r>
              <a:rPr lang="en-US" sz="2400" dirty="0" smtClean="0"/>
              <a:t>maple</a:t>
            </a:r>
          </a:p>
          <a:p>
            <a:pPr marL="560070" lvl="1" indent="-160020"/>
            <a:r>
              <a:rPr lang="en-US" sz="2000" dirty="0"/>
              <a:t> </a:t>
            </a:r>
            <a:r>
              <a:rPr lang="en-US" sz="2000" dirty="0" smtClean="0"/>
              <a:t>Exact</a:t>
            </a:r>
            <a:r>
              <a:rPr lang="en-US" sz="2000" dirty="0"/>
              <a:t>: up to 282 </a:t>
            </a:r>
            <a:r>
              <a:rPr lang="en-US" sz="2000" dirty="0" err="1"/>
              <a:t>ms</a:t>
            </a:r>
            <a:r>
              <a:rPr lang="en-US" sz="2000" dirty="0"/>
              <a:t> </a:t>
            </a:r>
            <a:r>
              <a:rPr lang="en-US" sz="2000" dirty="0" smtClean="0"/>
              <a:t>average</a:t>
            </a:r>
          </a:p>
          <a:p>
            <a:pPr marL="560070" lvl="1" indent="-160020"/>
            <a:r>
              <a:rPr lang="en-US" sz="2000" dirty="0"/>
              <a:t> </a:t>
            </a:r>
            <a:r>
              <a:rPr lang="en-US" sz="2400" dirty="0" smtClean="0"/>
              <a:t>Run-time: </a:t>
            </a:r>
            <a:r>
              <a:rPr lang="en-US" sz="2400" dirty="0"/>
              <a:t>1-2 </a:t>
            </a:r>
            <a:r>
              <a:rPr lang="en-US" sz="2400" dirty="0" err="1"/>
              <a:t>ms</a:t>
            </a:r>
            <a:r>
              <a:rPr lang="en-US" sz="2400" dirty="0"/>
              <a:t>: </a:t>
            </a:r>
            <a:r>
              <a:rPr lang="en-US" sz="2400" dirty="0">
                <a:solidFill>
                  <a:srgbClr val="D90B00"/>
                </a:solidFill>
              </a:rPr>
              <a:t>100x reduction</a:t>
            </a:r>
            <a:r>
              <a:rPr lang="en-US" sz="2400" dirty="0"/>
              <a:t>.</a:t>
            </a:r>
          </a:p>
        </p:txBody>
      </p:sp>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1638300"/>
            <a:ext cx="2564606" cy="40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1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324100"/>
            <a:ext cx="4850606"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282266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ln/>
        </p:spPr>
        <p:txBody>
          <a:bodyPr/>
          <a:lstStyle/>
          <a:p>
            <a:r>
              <a:rPr lang="en-US" sz="3600" dirty="0" smtClean="0"/>
              <a:t>Evaluation: Maple as ACL Compiler</a:t>
            </a:r>
            <a:endParaRPr lang="en-US" sz="3600" dirty="0"/>
          </a:p>
        </p:txBody>
      </p:sp>
      <p:sp>
        <p:nvSpPr>
          <p:cNvPr id="87042" name="Rectangle 2"/>
          <p:cNvSpPr>
            <a:spLocks noGrp="1" noChangeArrowheads="1"/>
          </p:cNvSpPr>
          <p:nvPr>
            <p:ph type="body" idx="1"/>
          </p:nvPr>
        </p:nvSpPr>
        <p:spPr>
          <a:xfrm>
            <a:off x="400050" y="1317608"/>
            <a:ext cx="8343900" cy="4933950"/>
          </a:xfrm>
          <a:ln/>
        </p:spPr>
        <p:txBody>
          <a:bodyPr/>
          <a:lstStyle/>
          <a:p>
            <a:r>
              <a:rPr lang="en-US" sz="2800" dirty="0"/>
              <a:t>ACLs commonly used in network </a:t>
            </a:r>
            <a:r>
              <a:rPr lang="en-US" sz="2800" dirty="0" smtClean="0"/>
              <a:t>management</a:t>
            </a:r>
          </a:p>
          <a:p>
            <a:endParaRPr lang="en-US" sz="2400" dirty="0" smtClean="0"/>
          </a:p>
          <a:p>
            <a:endParaRPr lang="en-US" sz="2400" dirty="0"/>
          </a:p>
          <a:p>
            <a:endParaRPr lang="en-US" sz="2400" dirty="0" smtClean="0"/>
          </a:p>
          <a:p>
            <a:endParaRPr lang="en-US" sz="2400" dirty="0"/>
          </a:p>
          <a:p>
            <a:r>
              <a:rPr lang="en-US" sz="2800" dirty="0" smtClean="0"/>
              <a:t>Questions</a:t>
            </a:r>
            <a:endParaRPr lang="en-US" sz="2400" dirty="0" smtClean="0"/>
          </a:p>
          <a:p>
            <a:pPr lvl="1"/>
            <a:r>
              <a:rPr lang="en-US" sz="2400" dirty="0" smtClean="0"/>
              <a:t>How does one program ACL using Maple? </a:t>
            </a:r>
            <a:endParaRPr lang="en-US" sz="2400" dirty="0"/>
          </a:p>
          <a:p>
            <a:pPr lvl="1"/>
            <a:r>
              <a:rPr lang="en-US" sz="2400" dirty="0"/>
              <a:t>How </a:t>
            </a:r>
            <a:r>
              <a:rPr lang="en-US" sz="2400" dirty="0" smtClean="0"/>
              <a:t>does one </a:t>
            </a:r>
            <a:r>
              <a:rPr lang="en-US" sz="2400" dirty="0"/>
              <a:t>combine </a:t>
            </a:r>
            <a:r>
              <a:rPr lang="en-US" sz="2400" dirty="0" smtClean="0"/>
              <a:t>ACL </a:t>
            </a:r>
            <a:r>
              <a:rPr lang="en-US" sz="2400" dirty="0"/>
              <a:t>with other policies, e.g. routing, load balancing</a:t>
            </a:r>
            <a:r>
              <a:rPr lang="en-US" sz="2400" dirty="0" smtClean="0"/>
              <a:t>?</a:t>
            </a:r>
            <a:endParaRPr lang="en-US" sz="2400" dirty="0"/>
          </a:p>
        </p:txBody>
      </p:sp>
      <p:pic>
        <p:nvPicPr>
          <p:cNvPr id="2" name="Picture 1"/>
          <p:cNvPicPr>
            <a:picLocks noChangeAspect="1"/>
          </p:cNvPicPr>
          <p:nvPr/>
        </p:nvPicPr>
        <p:blipFill>
          <a:blip r:embed="rId3"/>
          <a:stretch>
            <a:fillRect/>
          </a:stretch>
        </p:blipFill>
        <p:spPr>
          <a:xfrm>
            <a:off x="670261" y="1823688"/>
            <a:ext cx="8172423" cy="1561609"/>
          </a:xfrm>
          <a:prstGeom prst="rect">
            <a:avLst/>
          </a:prstGeom>
        </p:spPr>
      </p:pic>
      <p:sp>
        <p:nvSpPr>
          <p:cNvPr id="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36187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Maple Example: </a:t>
            </a:r>
            <a:r>
              <a:rPr lang="en-US" sz="3600" dirty="0" err="1" smtClean="0"/>
              <a:t>ACL+Routing</a:t>
            </a:r>
            <a:endParaRPr lang="en-US" sz="3600" dirty="0"/>
          </a:p>
        </p:txBody>
      </p:sp>
      <p:sp>
        <p:nvSpPr>
          <p:cNvPr id="8" name="Rectangle 2"/>
          <p:cNvSpPr>
            <a:spLocks/>
          </p:cNvSpPr>
          <p:nvPr/>
        </p:nvSpPr>
        <p:spPr bwMode="auto">
          <a:xfrm>
            <a:off x="233927" y="1169808"/>
            <a:ext cx="4093704" cy="2189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smtClean="0">
                <a:solidFill>
                  <a:prstClr val="black"/>
                </a:solidFill>
                <a:latin typeface="Menlo Bold" charset="0"/>
                <a:cs typeface="Menlo Bold" charset="0"/>
                <a:sym typeface="Menlo Bold" charset="0"/>
              </a:rPr>
              <a:t>void insert(</a:t>
            </a:r>
            <a:r>
              <a:rPr lang="en-US" sz="1600" b="1" baseline="0" dirty="0" err="1" smtClean="0">
                <a:solidFill>
                  <a:prstClr val="black"/>
                </a:solidFill>
                <a:latin typeface="Menlo Bold" charset="0"/>
                <a:cs typeface="Menlo Bold" charset="0"/>
                <a:sym typeface="Menlo Bold" charset="0"/>
              </a:rPr>
              <a:t>ACLItem</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acl</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smtClean="0">
                <a:solidFill>
                  <a:prstClr val="black"/>
                </a:solidFill>
                <a:latin typeface="Menlo Bold" charset="0"/>
                <a:cs typeface="Menlo Bold" charset="0"/>
                <a:sym typeface="Menlo Bold" charset="0"/>
              </a:rPr>
              <a:t>acls</a:t>
            </a:r>
            <a:r>
              <a:rPr lang="en-US" sz="1600" b="1" baseline="0" dirty="0" smtClean="0">
                <a:solidFill>
                  <a:prstClr val="black"/>
                </a:solidFill>
                <a:latin typeface="Menlo Bold" charset="0"/>
                <a:cs typeface="Menlo Bold" charset="0"/>
                <a:sym typeface="Menlo Bold" charset="0"/>
              </a:rPr>
              <a:t>) </a:t>
            </a:r>
            <a:r>
              <a:rPr lang="en-US" sz="1600" b="1"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acls.add</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a:t>
            </a:r>
            <a:r>
              <a:rPr lang="en-US" sz="1600" baseline="0" dirty="0" smtClean="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solidFill>
                  <a:prstClr val="black"/>
                </a:solidFill>
                <a:latin typeface="Menlo Bold" charset="0"/>
                <a:cs typeface="Menlo Bold" charset="0"/>
                <a:sym typeface="Menlo Bold" charset="0"/>
              </a:rPr>
              <a:t>void </a:t>
            </a:r>
            <a:r>
              <a:rPr lang="en-US" sz="1600" b="1" baseline="0" dirty="0" smtClean="0">
                <a:solidFill>
                  <a:prstClr val="black"/>
                </a:solidFill>
                <a:latin typeface="Menlo Bold" charset="0"/>
                <a:cs typeface="Menlo Bold" charset="0"/>
                <a:sym typeface="Menlo Bold" charset="0"/>
              </a:rPr>
              <a:t>delete(</a:t>
            </a:r>
            <a:r>
              <a:rPr lang="en-US" sz="1600" b="1" baseline="0" dirty="0" err="1" smtClean="0">
                <a:solidFill>
                  <a:prstClr val="black"/>
                </a:solidFill>
                <a:latin typeface="Menlo Bold" charset="0"/>
                <a:cs typeface="Menlo Bold" charset="0"/>
                <a:sym typeface="Menlo Bold" charset="0"/>
              </a:rPr>
              <a:t>int</a:t>
            </a:r>
            <a:r>
              <a:rPr lang="en-US" sz="1600" b="1" baseline="0" dirty="0" smtClean="0">
                <a:solidFill>
                  <a:prstClr val="black"/>
                </a:solidFill>
                <a:latin typeface="Menlo Bold" charset="0"/>
                <a:cs typeface="Menlo Bold" charset="0"/>
                <a:sym typeface="Menlo Bold" charset="0"/>
              </a:rPr>
              <a:t> </a:t>
            </a:r>
            <a:r>
              <a:rPr lang="en-US" sz="1600" b="1" baseline="0" dirty="0" err="1" smtClean="0">
                <a:solidFill>
                  <a:prstClr val="black"/>
                </a:solidFill>
                <a:latin typeface="Menlo Bold" charset="0"/>
                <a:cs typeface="Menlo Bold" charset="0"/>
                <a:sym typeface="Menlo Bold" charset="0"/>
              </a:rPr>
              <a:t>pos</a:t>
            </a:r>
            <a:r>
              <a:rPr lang="en-US" sz="1600" b="1" baseline="0" dirty="0" smtClean="0">
                <a:solidFill>
                  <a:prstClr val="black"/>
                </a:solidFill>
                <a:latin typeface="Menlo Bold" charset="0"/>
                <a:cs typeface="Menlo Bold" charset="0"/>
                <a:sym typeface="Menlo Bold" charset="0"/>
              </a:rPr>
              <a:t>, </a:t>
            </a:r>
            <a:br>
              <a:rPr lang="en-US" sz="1600" b="1" baseline="0" dirty="0" smtClean="0">
                <a:solidFill>
                  <a:prstClr val="black"/>
                </a:solidFill>
                <a:latin typeface="Menlo Bold" charset="0"/>
                <a:cs typeface="Menlo Bold" charset="0"/>
                <a:sym typeface="Menlo Bold" charset="0"/>
              </a:rPr>
            </a:br>
            <a:r>
              <a:rPr lang="en-US" sz="1600" b="1" baseline="0" dirty="0" smtClean="0">
                <a:solidFill>
                  <a:prstClr val="black"/>
                </a:solidFill>
                <a:latin typeface="Menlo Bold" charset="0"/>
                <a:cs typeface="Menlo Bold" charset="0"/>
                <a:sym typeface="Menlo Bold" charset="0"/>
              </a:rPr>
              <a:t>            List</a:t>
            </a:r>
            <a:r>
              <a:rPr lang="en-US" sz="1600" b="1" baseline="0" dirty="0">
                <a:solidFill>
                  <a:prstClr val="black"/>
                </a:solidFill>
                <a:latin typeface="Menlo Bold" charset="0"/>
                <a:cs typeface="Menlo Bold" charset="0"/>
                <a:sym typeface="Menlo Bold" charset="0"/>
              </a:rPr>
              <a:t>&lt;</a:t>
            </a:r>
            <a:r>
              <a:rPr lang="en-US" sz="1600" b="1" baseline="0" dirty="0" err="1">
                <a:solidFill>
                  <a:prstClr val="black"/>
                </a:solidFill>
                <a:latin typeface="Menlo Bold" charset="0"/>
                <a:cs typeface="Menlo Bold" charset="0"/>
                <a:sym typeface="Menlo Bold" charset="0"/>
              </a:rPr>
              <a:t>ACLItem</a:t>
            </a:r>
            <a:r>
              <a:rPr lang="en-US" sz="1600" b="1" baseline="0" dirty="0">
                <a:solidFill>
                  <a:prstClr val="black"/>
                </a:solidFill>
                <a:latin typeface="Menlo Bold" charset="0"/>
                <a:cs typeface="Menlo Bold" charset="0"/>
                <a:sym typeface="Menlo Bold" charset="0"/>
              </a:rPr>
              <a:t>&gt; </a:t>
            </a:r>
            <a:r>
              <a:rPr lang="en-US" sz="1600" b="1" baseline="0" dirty="0" err="1">
                <a:solidFill>
                  <a:prstClr val="black"/>
                </a:solidFill>
                <a:latin typeface="Menlo Bold" charset="0"/>
                <a:cs typeface="Menlo Bold" charset="0"/>
                <a:sym typeface="Menlo Bold" charset="0"/>
              </a:rPr>
              <a:t>acls</a:t>
            </a:r>
            <a:r>
              <a:rPr lang="en-US" sz="1600" b="1" baseline="0" dirty="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prstClr val="black"/>
                </a:solidFill>
                <a:latin typeface="Menlo Bold" charset="0"/>
                <a:cs typeface="Menlo Bold" charset="0"/>
                <a:sym typeface="Menlo Bold" charset="0"/>
              </a:rPr>
              <a:t>  </a:t>
            </a:r>
            <a:r>
              <a:rPr lang="en-US" sz="1600" baseline="0" dirty="0" err="1" smtClean="0">
                <a:solidFill>
                  <a:prstClr val="black"/>
                </a:solidFill>
                <a:latin typeface="Menlo Bold" charset="0"/>
                <a:cs typeface="Menlo Bold" charset="0"/>
                <a:sym typeface="Menlo Bold" charset="0"/>
              </a:rPr>
              <a:t>acls.remove</a:t>
            </a:r>
            <a:r>
              <a:rPr lang="en-US" sz="1600" baseline="0" dirty="0" smtClean="0">
                <a:solidFill>
                  <a:prstClr val="black"/>
                </a:solidFill>
                <a:latin typeface="Menlo Bold" charset="0"/>
                <a:cs typeface="Menlo Bold" charset="0"/>
                <a:sym typeface="Menlo Bold" charset="0"/>
              </a:rPr>
              <a:t>(</a:t>
            </a:r>
            <a:r>
              <a:rPr lang="en-US" sz="1600" baseline="0" dirty="0" err="1" smtClean="0">
                <a:solidFill>
                  <a:prstClr val="black"/>
                </a:solidFill>
                <a:latin typeface="Menlo Bold" charset="0"/>
                <a:cs typeface="Menlo Bold" charset="0"/>
                <a:sym typeface="Menlo Bold" charset="0"/>
              </a:rPr>
              <a:t>pos</a:t>
            </a:r>
            <a:r>
              <a:rPr lang="en-US" sz="1600" baseline="0" dirty="0" smtClean="0">
                <a:solidFill>
                  <a:prstClr val="black"/>
                </a:solidFill>
                <a:latin typeface="Menlo Bold" charset="0"/>
                <a:cs typeface="Menlo Bold" charset="0"/>
                <a:sym typeface="Menlo Bold" charset="0"/>
              </a:rPr>
              <a:t>)</a:t>
            </a:r>
            <a:r>
              <a:rPr lang="en-US" sz="1600" baseline="0" dirty="0">
                <a:solidFill>
                  <a:prstClr val="black"/>
                </a:solidFill>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solidFill>
                  <a:prstClr val="black"/>
                </a:solidFill>
                <a:latin typeface="Menlo Bold" charset="0"/>
                <a:cs typeface="Menlo Bold" charset="0"/>
                <a:sym typeface="Menlo Bold" charset="0"/>
              </a:rPr>
              <a:t>}</a:t>
            </a:r>
            <a:endParaRPr lang="en-US" sz="1600" baseline="0" dirty="0">
              <a:solidFill>
                <a:prstClr val="black"/>
              </a:solidFill>
              <a:latin typeface="Menlo Bold" charset="0"/>
              <a:cs typeface="Menlo Bold" charset="0"/>
              <a:sym typeface="Menlo Bold" charset="0"/>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
        <p:nvSpPr>
          <p:cNvPr id="9" name="Rectangle 2"/>
          <p:cNvSpPr>
            <a:spLocks/>
          </p:cNvSpPr>
          <p:nvPr/>
        </p:nvSpPr>
        <p:spPr bwMode="auto">
          <a:xfrm>
            <a:off x="800155" y="3609694"/>
            <a:ext cx="7637890" cy="284096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endParaRPr lang="en-US" sz="1800"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1" baseline="0" dirty="0">
                <a:solidFill>
                  <a:prstClr val="black"/>
                </a:solidFill>
                <a:latin typeface="Menlo Bold" charset="0"/>
                <a:cs typeface="Menlo Bold" charset="0"/>
                <a:sym typeface="Menlo Bold" charset="0"/>
              </a:rPr>
              <a:t>List&lt;</a:t>
            </a:r>
            <a:r>
              <a:rPr lang="en-US" sz="1800" b="1" baseline="0" dirty="0" err="1">
                <a:solidFill>
                  <a:prstClr val="black"/>
                </a:solidFill>
                <a:latin typeface="Menlo Bold" charset="0"/>
                <a:cs typeface="Menlo Bold" charset="0"/>
                <a:sym typeface="Menlo Bold" charset="0"/>
              </a:rPr>
              <a:t>ACLItem</a:t>
            </a:r>
            <a:r>
              <a:rPr lang="en-US" sz="1800" b="1" baseline="0" dirty="0">
                <a:solidFill>
                  <a:prstClr val="black"/>
                </a:solidFill>
                <a:latin typeface="Menlo Bold" charset="0"/>
                <a:cs typeface="Menlo Bold" charset="0"/>
                <a:sym typeface="Menlo Bold" charset="0"/>
              </a:rPr>
              <a:t>&gt; </a:t>
            </a:r>
            <a:r>
              <a:rPr lang="en-US" sz="1800" b="1" baseline="0" dirty="0" err="1">
                <a:solidFill>
                  <a:prstClr val="black"/>
                </a:solidFill>
                <a:latin typeface="Menlo Bold" charset="0"/>
                <a:cs typeface="Menlo Bold" charset="0"/>
                <a:sym typeface="Menlo Bold" charset="0"/>
              </a:rPr>
              <a:t>acls</a:t>
            </a:r>
            <a:r>
              <a:rPr lang="en-US" sz="1800" b="1" baseline="0" dirty="0" smtClean="0">
                <a:solidFill>
                  <a:prstClr val="black"/>
                </a:solidFill>
                <a:latin typeface="Menlo Bold" charset="0"/>
                <a:cs typeface="Menlo Bold" charset="0"/>
                <a:sym typeface="Menlo Bold" charset="0"/>
              </a:rPr>
              <a:t>;</a:t>
            </a:r>
            <a:endParaRPr lang="en-US" sz="1800" b="1"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Bold" charset="0"/>
                <a:cs typeface="Menlo Bold" charset="0"/>
                <a:sym typeface="Menlo Bold" charset="0"/>
              </a:rPr>
              <a:t>Route</a:t>
            </a:r>
            <a:r>
              <a:rPr lang="en-US" sz="1800" i="0" baseline="0" dirty="0" smtClean="0">
                <a:solidFill>
                  <a:prstClr val="black"/>
                </a:solidFill>
                <a:latin typeface="Menlo Regular" charset="0"/>
                <a:cs typeface="Menlo Regular" charset="0"/>
                <a:sym typeface="Menlo Regular" charset="0"/>
              </a:rPr>
              <a:t> </a:t>
            </a:r>
            <a:r>
              <a:rPr lang="en-US" sz="1800" i="0" baseline="0" dirty="0">
                <a:solidFill>
                  <a:prstClr val="black"/>
                </a:solidFill>
                <a:latin typeface="Menlo Regular" charset="0"/>
                <a:cs typeface="Menlo Regular" charset="0"/>
                <a:sym typeface="Menlo Regular" charset="0"/>
              </a:rPr>
              <a:t>f(</a:t>
            </a:r>
            <a:r>
              <a:rPr lang="en-US" sz="1800" i="0" baseline="0" dirty="0">
                <a:solidFill>
                  <a:prstClr val="black"/>
                </a:solidFill>
                <a:latin typeface="Menlo Bold" charset="0"/>
                <a:cs typeface="Menlo Bold" charset="0"/>
                <a:sym typeface="Menlo Bold" charset="0"/>
              </a:rPr>
              <a:t>Packet</a:t>
            </a: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srgbClr val="B21889"/>
                </a:solidFill>
                <a:latin typeface="Menlo Regular" charset="0"/>
                <a:cs typeface="Menlo Regular" charset="0"/>
                <a:sym typeface="Menlo Regular" charset="0"/>
              </a:rPr>
              <a:t>if </a:t>
            </a:r>
            <a:r>
              <a:rPr lang="en-US" sz="1800" b="1" i="0" baseline="0" dirty="0" smtClean="0">
                <a:solidFill>
                  <a:prstClr val="black"/>
                </a:solidFill>
                <a:latin typeface="Menlo Regular" charset="0"/>
                <a:cs typeface="Menlo Regular" charset="0"/>
                <a:sym typeface="Menlo Regular" charset="0"/>
              </a:rPr>
              <a:t>( ! permit(p, </a:t>
            </a:r>
            <a:r>
              <a:rPr lang="en-US" sz="1800" b="1" i="0" baseline="0" dirty="0" err="1" smtClean="0">
                <a:solidFill>
                  <a:prstClr val="black"/>
                </a:solidFill>
                <a:latin typeface="Menlo Bold" charset="0"/>
                <a:cs typeface="Menlo Bold" charset="0"/>
                <a:sym typeface="Menlo Bold" charset="0"/>
              </a:rPr>
              <a:t>acls</a:t>
            </a:r>
            <a:r>
              <a:rPr lang="en-US" sz="1800" b="1" i="0" baseline="0" dirty="0" smtClean="0">
                <a:solidFill>
                  <a:prstClr val="black"/>
                </a:solidFill>
                <a:latin typeface="Menlo Bold" charset="0"/>
                <a:cs typeface="Menlo Bold" charset="0"/>
                <a:sym typeface="Menlo Bold" charset="0"/>
              </a:rPr>
              <a:t>) ) {</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srgbClr val="B21889"/>
                </a:solidFill>
                <a:latin typeface="Menlo Regular" charset="0"/>
                <a:cs typeface="Menlo Regular" charset="0"/>
                <a:sym typeface="Menlo Regular" charset="0"/>
              </a:rPr>
              <a:t>     return</a:t>
            </a:r>
            <a:r>
              <a:rPr lang="en-US" sz="1800" b="1" i="0" baseline="0" dirty="0" smtClean="0">
                <a:solidFill>
                  <a:prstClr val="black"/>
                </a:solidFill>
                <a:latin typeface="Menlo Regular" charset="0"/>
                <a:cs typeface="Menlo Regular" charset="0"/>
                <a:sym typeface="Menlo Regular" charset="0"/>
              </a:rPr>
              <a:t> </a:t>
            </a:r>
            <a:r>
              <a:rPr lang="en-US" sz="1800" b="1" i="0" baseline="0" dirty="0" smtClean="0">
                <a:solidFill>
                  <a:prstClr val="black"/>
                </a:solidFill>
                <a:latin typeface="Menlo Bold" charset="0"/>
                <a:cs typeface="Menlo Bold" charset="0"/>
                <a:sym typeface="Menlo Bold" charset="0"/>
              </a:rPr>
              <a:t>null()</a:t>
            </a:r>
            <a:r>
              <a:rPr lang="en-US" sz="1800" b="1"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1" i="0" baseline="0" dirty="0" smtClean="0">
                <a:solidFill>
                  <a:prstClr val="black"/>
                </a:solidFill>
                <a:latin typeface="Menlo Regular" charset="0"/>
                <a:cs typeface="Menlo Regular" charset="0"/>
                <a:sym typeface="Menlo Regular" charset="0"/>
              </a:rPr>
              <a:t>  }</a:t>
            </a:r>
            <a:endParaRPr lang="en-US" sz="1800" i="0" baseline="0" dirty="0" smtClean="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sloc</a:t>
            </a:r>
            <a:r>
              <a:rPr lang="en-US" sz="1800" i="0" baseline="0" dirty="0" smtClean="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p.</a:t>
            </a:r>
            <a:r>
              <a:rPr lang="en-US" sz="1800" i="0" baseline="0" dirty="0" err="1" smtClean="0">
                <a:solidFill>
                  <a:prstClr val="black"/>
                </a:solidFill>
                <a:latin typeface="Menlo Bold" charset="0"/>
                <a:cs typeface="Menlo Bold" charset="0"/>
                <a:sym typeface="Menlo Bold" charset="0"/>
              </a:rPr>
              <a:t>ethSrc</a:t>
            </a:r>
            <a:r>
              <a:rPr lang="en-US" sz="1800" i="0" baseline="0" dirty="0" smtClean="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smtClean="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Location</a:t>
            </a:r>
            <a:r>
              <a:rPr lang="en-US" sz="1800" i="0" baseline="0" dirty="0" smtClean="0">
                <a:solidFill>
                  <a:prstClr val="black"/>
                </a:solidFill>
                <a:latin typeface="Menlo Regular" charset="0"/>
                <a:cs typeface="Menlo Regular" charset="0"/>
                <a:sym typeface="Menlo Regular" charset="0"/>
              </a:rPr>
              <a:t> </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 = </a:t>
            </a:r>
            <a:r>
              <a:rPr lang="en-US" sz="1800" i="0" baseline="0" dirty="0" err="1" smtClean="0">
                <a:solidFill>
                  <a:prstClr val="black"/>
                </a:solidFill>
                <a:latin typeface="Menlo Bold" charset="0"/>
                <a:cs typeface="Menlo Bold" charset="0"/>
                <a:sym typeface="Menlo Bold" charset="0"/>
              </a:rPr>
              <a:t>hostTable</a:t>
            </a:r>
            <a:r>
              <a:rPr lang="en-US" sz="1800" i="0" baseline="0" dirty="0" smtClean="0">
                <a:solidFill>
                  <a:prstClr val="black"/>
                </a:solidFill>
                <a:latin typeface="Menlo Regular" charset="0"/>
                <a:cs typeface="Menlo Regular" charset="0"/>
                <a:sym typeface="Menlo Regular" charset="0"/>
              </a:rPr>
              <a:t>(</a:t>
            </a:r>
            <a:r>
              <a:rPr lang="en-US" sz="1800" i="0" baseline="0" dirty="0" err="1">
                <a:solidFill>
                  <a:prstClr val="black"/>
                </a:solidFill>
                <a:latin typeface="Menlo Regular" charset="0"/>
                <a:cs typeface="Menlo Regular" charset="0"/>
                <a:sym typeface="Menlo Regular" charset="0"/>
              </a:rPr>
              <a:t>p.</a:t>
            </a:r>
            <a:r>
              <a:rPr lang="en-US" sz="1800" i="0" baseline="0" dirty="0" err="1">
                <a:solidFill>
                  <a:prstClr val="black"/>
                </a:solidFill>
                <a:latin typeface="Menlo Bold" charset="0"/>
                <a:cs typeface="Menlo Bold" charset="0"/>
                <a:sym typeface="Menlo Bold" charset="0"/>
              </a:rPr>
              <a:t>ethDst</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  </a:t>
            </a:r>
            <a:r>
              <a:rPr lang="en-US" sz="1800" i="0" baseline="0" dirty="0" smtClean="0">
                <a:solidFill>
                  <a:prstClr val="black"/>
                </a:solidFill>
                <a:latin typeface="Menlo Bold" charset="0"/>
                <a:cs typeface="Menlo Bold" charset="0"/>
                <a:sym typeface="Menlo Bold" charset="0"/>
              </a:rPr>
              <a:t>Route </a:t>
            </a:r>
            <a:r>
              <a:rPr lang="en-US" sz="1800" i="0" baseline="0" dirty="0" smtClean="0">
                <a:solidFill>
                  <a:prstClr val="black"/>
                </a:solidFill>
                <a:latin typeface="Menlo Regular" charset="0"/>
                <a:cs typeface="Menlo Regular" charset="0"/>
                <a:sym typeface="Menlo Regular" charset="0"/>
              </a:rPr>
              <a:t>path </a:t>
            </a:r>
            <a:r>
              <a:rPr lang="en-US" sz="1800" i="0" baseline="0" dirty="0">
                <a:solidFill>
                  <a:prstClr val="black"/>
                </a:solidFill>
                <a:latin typeface="Menlo Regular" charset="0"/>
                <a:cs typeface="Menlo Regular" charset="0"/>
                <a:sym typeface="Menlo Regular" charset="0"/>
              </a:rPr>
              <a:t>= </a:t>
            </a:r>
            <a:r>
              <a:rPr lang="en-US" sz="1800" i="0" baseline="0" dirty="0" err="1" smtClean="0">
                <a:solidFill>
                  <a:prstClr val="black"/>
                </a:solidFill>
                <a:latin typeface="Menlo Regular" charset="0"/>
                <a:cs typeface="Menlo Regular" charset="0"/>
                <a:sym typeface="Menlo Regular" charset="0"/>
              </a:rPr>
              <a:t>my</a:t>
            </a:r>
            <a:r>
              <a:rPr lang="en-US" sz="1800" baseline="0" dirty="0" err="1" smtClean="0">
                <a:latin typeface="Menlo Regular" charset="0"/>
                <a:cs typeface="Menlo Regular" charset="0"/>
                <a:sym typeface="Menlo Regular" charset="0"/>
              </a:rPr>
              <a:t>Routing</a:t>
            </a:r>
            <a:r>
              <a:rPr lang="en-US" sz="1800" i="0" baseline="0" dirty="0" err="1" smtClean="0">
                <a:solidFill>
                  <a:prstClr val="black"/>
                </a:solidFill>
                <a:latin typeface="Menlo Regular" charset="0"/>
                <a:cs typeface="Menlo Regular" charset="0"/>
                <a:sym typeface="Menlo Regular" charset="0"/>
              </a:rPr>
              <a:t>Alg</a:t>
            </a:r>
            <a:r>
              <a:rPr lang="en-US" sz="1800" i="0" baseline="0" dirty="0" smtClean="0">
                <a:solidFill>
                  <a:prstClr val="black"/>
                </a:solidFill>
                <a:latin typeface="Menlo Regular" charset="0"/>
                <a:cs typeface="Menlo Regular" charset="0"/>
                <a:sym typeface="Menlo Regular" charset="0"/>
              </a:rPr>
              <a:t>(</a:t>
            </a:r>
            <a:r>
              <a:rPr lang="en-US" sz="1800" baseline="0" dirty="0" smtClean="0">
                <a:solidFill>
                  <a:prstClr val="black"/>
                </a:solidFill>
                <a:latin typeface="Menlo Regular" charset="0"/>
                <a:cs typeface="Menlo Regular" charset="0"/>
                <a:sym typeface="Menlo Regular" charset="0"/>
              </a:rPr>
              <a:t>topology</a:t>
            </a:r>
            <a:r>
              <a:rPr lang="en-US" sz="1800" i="0" baseline="0" dirty="0" smtClean="0">
                <a:solidFill>
                  <a:prstClr val="black"/>
                </a:solidFill>
                <a:latin typeface="Menlo Regular" charset="0"/>
                <a:cs typeface="Menlo Regular" charset="0"/>
                <a:sym typeface="Menlo Regular" charset="0"/>
              </a:rPr>
              <a:t>(</a:t>
            </a:r>
            <a:r>
              <a:rPr lang="en-US" sz="1800" i="0" baseline="0" dirty="0">
                <a:solidFill>
                  <a:prstClr val="black"/>
                </a:solidFill>
                <a:latin typeface="Menlo Regular" charset="0"/>
                <a:cs typeface="Menlo Regular" charset="0"/>
                <a:sym typeface="Menlo Regular" charset="0"/>
              </a:rPr>
              <a:t>)</a:t>
            </a:r>
            <a:r>
              <a:rPr lang="en-US" sz="1800" i="0" baseline="0" dirty="0" smtClean="0">
                <a:solidFill>
                  <a:prstClr val="black"/>
                </a:solidFill>
                <a:latin typeface="Menlo Regular" charset="0"/>
                <a:cs typeface="Menlo Regular" charset="0"/>
                <a:sym typeface="Menlo Regular" charset="0"/>
              </a:rPr>
              <a:t>,</a:t>
            </a:r>
            <a:r>
              <a:rPr lang="en-US" sz="1800" i="0" baseline="0" dirty="0" err="1" smtClean="0">
                <a:solidFill>
                  <a:prstClr val="black"/>
                </a:solidFill>
                <a:latin typeface="Menlo Regular" charset="0"/>
                <a:cs typeface="Menlo Regular" charset="0"/>
                <a:sym typeface="Menlo Regular" charset="0"/>
              </a:rPr>
              <a:t>sloc</a:t>
            </a:r>
            <a:r>
              <a:rPr lang="en-US" sz="1800" i="0" baseline="0" dirty="0" err="1">
                <a:solidFill>
                  <a:prstClr val="black"/>
                </a:solidFill>
                <a:latin typeface="Menlo Regular" charset="0"/>
                <a:cs typeface="Menlo Regular" charset="0"/>
                <a:sym typeface="Menlo Regular" charset="0"/>
              </a:rPr>
              <a:t>,dloc</a:t>
            </a:r>
            <a:r>
              <a:rPr lang="en-US" sz="1800" i="0" baseline="0" dirty="0">
                <a:solidFill>
                  <a:prstClr val="black"/>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srgbClr val="FFFFFF"/>
                </a:solidFill>
                <a:latin typeface="Menlo Regular" charset="0"/>
                <a:cs typeface="Menlo Regular" charset="0"/>
                <a:sym typeface="Menlo Regular" charset="0"/>
              </a:rPr>
              <a:t>  </a:t>
            </a:r>
            <a:r>
              <a:rPr lang="en-US" sz="1800" i="0" baseline="0" dirty="0" smtClean="0">
                <a:solidFill>
                  <a:srgbClr val="B21889"/>
                </a:solidFill>
                <a:latin typeface="Menlo Regular" charset="0"/>
                <a:cs typeface="Menlo Regular" charset="0"/>
                <a:sym typeface="Menlo Regular" charset="0"/>
              </a:rPr>
              <a:t>return</a:t>
            </a:r>
            <a:r>
              <a:rPr lang="en-US" sz="1800" i="0" baseline="0" dirty="0" smtClean="0">
                <a:solidFill>
                  <a:prstClr val="black"/>
                </a:solidFill>
                <a:latin typeface="Menlo Regular" charset="0"/>
                <a:cs typeface="Menlo Regular" charset="0"/>
                <a:sym typeface="Menlo Regular" charset="0"/>
              </a:rPr>
              <a:t> </a:t>
            </a:r>
            <a:r>
              <a:rPr lang="en-US" sz="1800" baseline="0" dirty="0" smtClean="0">
                <a:solidFill>
                  <a:prstClr val="black"/>
                </a:solidFill>
                <a:latin typeface="Menlo Bold" charset="0"/>
                <a:cs typeface="Menlo Bold" charset="0"/>
                <a:sym typeface="Menlo Bold" charset="0"/>
              </a:rPr>
              <a:t>path</a:t>
            </a:r>
            <a:r>
              <a:rPr lang="en-US" sz="1800" i="0" baseline="0" dirty="0" smtClean="0">
                <a:solidFill>
                  <a:prstClr val="black"/>
                </a:solidFill>
                <a:latin typeface="Menlo Regular" charset="0"/>
                <a:cs typeface="Menlo Regular" charset="0"/>
                <a:sym typeface="Menlo Regular" charset="0"/>
              </a:rPr>
              <a:t>;</a:t>
            </a:r>
            <a:endParaRPr lang="en-US" sz="1800" i="0" baseline="0" dirty="0">
              <a:solidFill>
                <a:prstClr val="black"/>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i="0" baseline="0" dirty="0">
                <a:solidFill>
                  <a:prstClr val="black"/>
                </a:solidFill>
                <a:latin typeface="Menlo Regular" charset="0"/>
                <a:cs typeface="Menlo Regular" charset="0"/>
                <a:sym typeface="Menlo Regular" charset="0"/>
              </a:rPr>
              <a:t>}</a:t>
            </a:r>
          </a:p>
        </p:txBody>
      </p:sp>
      <p:sp>
        <p:nvSpPr>
          <p:cNvPr id="10" name="Rectangle 2"/>
          <p:cNvSpPr>
            <a:spLocks/>
          </p:cNvSpPr>
          <p:nvPr/>
        </p:nvSpPr>
        <p:spPr bwMode="auto">
          <a:xfrm>
            <a:off x="4434081" y="1171793"/>
            <a:ext cx="4555361" cy="218722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err="1" smtClean="0">
                <a:solidFill>
                  <a:prstClr val="black"/>
                </a:solidFill>
                <a:latin typeface="Menlo Bold" charset="0"/>
                <a:cs typeface="Menlo Bold" charset="0"/>
                <a:sym typeface="Menlo Bold" charset="0"/>
              </a:rPr>
              <a:t>boolean</a:t>
            </a:r>
            <a:r>
              <a:rPr lang="en-US" sz="1600" b="1" i="0" baseline="0" dirty="0" smtClean="0">
                <a:solidFill>
                  <a:prstClr val="black"/>
                </a:solidFill>
                <a:latin typeface="Menlo Bold" charset="0"/>
                <a:cs typeface="Menlo Bold" charset="0"/>
                <a:sym typeface="Menlo Bold" charset="0"/>
              </a:rPr>
              <a:t> permit(Packet p, </a:t>
            </a:r>
            <a:br>
              <a:rPr lang="en-US" sz="1600" b="1" i="0" baseline="0" dirty="0" smtClean="0">
                <a:solidFill>
                  <a:prstClr val="black"/>
                </a:solidFill>
                <a:latin typeface="Menlo Bold" charset="0"/>
                <a:cs typeface="Menlo Bold" charset="0"/>
                <a:sym typeface="Menlo Bold" charset="0"/>
              </a:rPr>
            </a:br>
            <a:r>
              <a:rPr lang="en-US" sz="1600" b="1" i="0" baseline="0" dirty="0" smtClean="0">
                <a:solidFill>
                  <a:prstClr val="black"/>
                </a:solidFill>
                <a:latin typeface="Menlo Bold" charset="0"/>
                <a:cs typeface="Menlo Bold" charset="0"/>
                <a:sym typeface="Menlo Bold" charset="0"/>
              </a:rPr>
              <a:t>               List&lt;</a:t>
            </a:r>
            <a:r>
              <a:rPr lang="en-US" sz="1600" b="1" i="0" baseline="0" dirty="0" err="1" smtClean="0">
                <a:solidFill>
                  <a:prstClr val="black"/>
                </a:solidFill>
                <a:latin typeface="Menlo Bold" charset="0"/>
                <a:cs typeface="Menlo Bold" charset="0"/>
                <a:sym typeface="Menlo Bold" charset="0"/>
              </a:rPr>
              <a:t>ACLItem</a:t>
            </a:r>
            <a:r>
              <a:rPr lang="en-US" sz="1600" b="1" i="0" baseline="0" dirty="0" smtClean="0">
                <a:solidFill>
                  <a:prstClr val="black"/>
                </a:solidFill>
                <a:latin typeface="Menlo Bold" charset="0"/>
                <a:cs typeface="Menlo Bold" charset="0"/>
                <a:sym typeface="Menlo Bold" charset="0"/>
              </a:rPr>
              <a:t>&gt;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smtClean="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for</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prstClr val="black"/>
                </a:solidFill>
                <a:latin typeface="Menlo Regular" charset="0"/>
                <a:cs typeface="Menlo Regular" charset="0"/>
                <a:sym typeface="Menlo Regular" charset="0"/>
              </a:rPr>
              <a:t>(</a:t>
            </a:r>
            <a:r>
              <a:rPr lang="en-US" sz="1600" b="1" i="0" baseline="0" dirty="0" err="1">
                <a:solidFill>
                  <a:prstClr val="black"/>
                </a:solidFill>
                <a:latin typeface="Menlo Regular" charset="0"/>
                <a:cs typeface="Menlo Regular" charset="0"/>
                <a:sym typeface="Menlo Regular" charset="0"/>
              </a:rPr>
              <a:t>ACLItem</a:t>
            </a:r>
            <a:r>
              <a:rPr lang="en-US" sz="1600" b="1" i="0" baseline="0" dirty="0">
                <a:solidFill>
                  <a:prstClr val="black"/>
                </a:solidFill>
                <a:latin typeface="Menlo Regular" charset="0"/>
                <a:cs typeface="Menlo Regular" charset="0"/>
                <a:sym typeface="Menlo Regular" charset="0"/>
              </a:rPr>
              <a:t> item : </a:t>
            </a:r>
            <a:r>
              <a:rPr lang="en-US" sz="1600" b="1" i="0" baseline="0" dirty="0" err="1" smtClean="0">
                <a:solidFill>
                  <a:prstClr val="black"/>
                </a:solidFill>
                <a:latin typeface="Menlo Bold" charset="0"/>
                <a:cs typeface="Menlo Bold" charset="0"/>
                <a:sym typeface="Menlo Bold" charset="0"/>
              </a:rPr>
              <a:t>acls</a:t>
            </a:r>
            <a:r>
              <a:rPr lang="en-US" sz="1600" b="1" i="0" baseline="0" dirty="0" smtClean="0">
                <a:solidFill>
                  <a:prstClr val="black"/>
                </a:solidFill>
                <a:latin typeface="Menlo Bold" charset="0"/>
                <a:cs typeface="Menlo Bold" charset="0"/>
                <a:sym typeface="Menlo Bold" charset="0"/>
              </a:rPr>
              <a:t>) {</a:t>
            </a:r>
            <a:endParaRPr lang="en-US" sz="1600" b="1" i="0" baseline="0" dirty="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Bold" charset="0"/>
                <a:cs typeface="Menlo Bold" charset="0"/>
                <a:sym typeface="Menlo Bold" charset="0"/>
              </a:rPr>
              <a:t>    </a:t>
            </a:r>
            <a:r>
              <a:rPr lang="en-US" sz="1600" b="1" i="0" baseline="0" dirty="0" smtClean="0">
                <a:solidFill>
                  <a:srgbClr val="B21889"/>
                </a:solidFill>
                <a:latin typeface="Menlo Regular" charset="0"/>
                <a:cs typeface="Menlo Regular" charset="0"/>
                <a:sym typeface="Menlo Regular" charset="0"/>
              </a:rPr>
              <a:t>if</a:t>
            </a:r>
            <a:r>
              <a:rPr lang="en-US" sz="1600" b="1" i="0" baseline="0" dirty="0" smtClean="0">
                <a:solidFill>
                  <a:prstClr val="black"/>
                </a:solidFill>
                <a:latin typeface="Menlo Bold" charset="0"/>
                <a:cs typeface="Menlo Bold" charset="0"/>
                <a:sym typeface="Menlo Bold" charset="0"/>
              </a:rPr>
              <a:t> </a:t>
            </a:r>
            <a:r>
              <a:rPr lang="en-US" sz="1600" b="1" i="0" baseline="0" dirty="0">
                <a:solidFill>
                  <a:prstClr val="black"/>
                </a:solidFill>
                <a:latin typeface="Menlo Bold" charset="0"/>
                <a:cs typeface="Menlo Bold" charset="0"/>
                <a:sym typeface="Menlo Bold" charset="0"/>
              </a:rPr>
              <a:t>( match(</a:t>
            </a:r>
            <a:r>
              <a:rPr lang="en-US" sz="1600" b="1" i="0" baseline="0" dirty="0">
                <a:solidFill>
                  <a:srgbClr val="786DC4"/>
                </a:solidFill>
                <a:latin typeface="Menlo Regular" charset="0"/>
                <a:cs typeface="Menlo Regular" charset="0"/>
                <a:sym typeface="Menlo Regular" charset="0"/>
              </a:rPr>
              <a:t>p, item</a:t>
            </a: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smtClean="0">
                <a:solidFill>
                  <a:srgbClr val="B21889"/>
                </a:solidFill>
                <a:latin typeface="Menlo Regular" charset="0"/>
                <a:cs typeface="Menlo Regular" charset="0"/>
                <a:sym typeface="Menlo Regular" charset="0"/>
              </a:rPr>
              <a:t>return </a:t>
            </a:r>
            <a:r>
              <a:rPr lang="en-US" sz="1600" b="1" i="0" baseline="0" dirty="0" err="1" smtClean="0">
                <a:solidFill>
                  <a:prstClr val="black"/>
                </a:solidFill>
                <a:latin typeface="Menlo Regular" charset="0"/>
                <a:cs typeface="Menlo Regular" charset="0"/>
                <a:sym typeface="Menlo Regular" charset="0"/>
              </a:rPr>
              <a:t>item.action</a:t>
            </a:r>
            <a:r>
              <a:rPr lang="en-US" sz="1600" b="1" i="0" baseline="0" dirty="0" smtClean="0">
                <a:solidFill>
                  <a:prstClr val="black"/>
                </a:solidFill>
                <a:latin typeface="Menlo Regular" charset="0"/>
                <a:cs typeface="Menlo Regular" charset="0"/>
                <a:sym typeface="Menlo Regular" charset="0"/>
              </a:rPr>
              <a:t> == PERMIT;</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br>
              <a:rPr lang="en-US" sz="1600" b="1" i="0" baseline="0" dirty="0" smtClean="0">
                <a:solidFill>
                  <a:prstClr val="black"/>
                </a:solidFill>
                <a:latin typeface="Menlo Regular" charset="0"/>
                <a:cs typeface="Menlo Regular" charset="0"/>
                <a:sym typeface="Menlo Regular" charset="0"/>
              </a:rPr>
            </a:br>
            <a:r>
              <a:rPr lang="en-US" sz="1600" b="1" i="0" baseline="0" dirty="0" smtClean="0">
                <a:solidFill>
                  <a:prstClr val="black"/>
                </a:solidFill>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1" i="0" baseline="0" dirty="0">
                <a:solidFill>
                  <a:prstClr val="black"/>
                </a:solidFill>
                <a:latin typeface="Menlo Regular" charset="0"/>
                <a:cs typeface="Menlo Regular" charset="0"/>
                <a:sym typeface="Menlo Regular" charset="0"/>
              </a:rPr>
              <a:t> </a:t>
            </a:r>
            <a:r>
              <a:rPr lang="en-US" sz="1600" b="1" i="0" baseline="0" dirty="0" smtClean="0">
                <a:solidFill>
                  <a:prstClr val="black"/>
                </a:solidFill>
                <a:latin typeface="Menlo Regular" charset="0"/>
                <a:cs typeface="Menlo Regular" charset="0"/>
                <a:sym typeface="Menlo Regular" charset="0"/>
              </a:rPr>
              <a:t> </a:t>
            </a:r>
            <a:r>
              <a:rPr lang="en-US" sz="1600" b="1" i="0" baseline="0" dirty="0">
                <a:solidFill>
                  <a:srgbClr val="B21889"/>
                </a:solidFill>
                <a:latin typeface="Menlo Regular" charset="0"/>
                <a:cs typeface="Menlo Regular" charset="0"/>
                <a:sym typeface="Menlo Regular" charset="0"/>
              </a:rPr>
              <a:t>return </a:t>
            </a:r>
            <a:r>
              <a:rPr lang="en-US" sz="1600" b="1" i="0" baseline="0" dirty="0" smtClean="0">
                <a:solidFill>
                  <a:srgbClr val="B21889"/>
                </a:solidFill>
                <a:latin typeface="Menlo Regular" charset="0"/>
                <a:cs typeface="Menlo Regular" charset="0"/>
                <a:sym typeface="Menlo Regular" charset="0"/>
              </a:rPr>
              <a:t>false</a:t>
            </a:r>
            <a:r>
              <a:rPr lang="en-US" sz="1600" b="1" i="0" baseline="0" dirty="0" smtClean="0">
                <a:solidFill>
                  <a:prstClr val="black"/>
                </a:solidFill>
                <a:latin typeface="Menlo Regular" charset="0"/>
                <a:cs typeface="Menlo Regular" charset="0"/>
                <a:sym typeface="Menlo Regular" charset="0"/>
              </a:rPr>
              <a:t>;</a:t>
            </a:r>
            <a:endParaRPr lang="en-US" sz="1600" b="1" i="0" baseline="0" dirty="0" smtClean="0">
              <a:solidFill>
                <a:prstClr val="black"/>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i="0" baseline="0" dirty="0" smtClean="0">
                <a:solidFill>
                  <a:prstClr val="black"/>
                </a:solidFill>
                <a:latin typeface="Menlo Bold" charset="0"/>
                <a:cs typeface="Menlo Bold" charset="0"/>
                <a:sym typeface="Menlo Bold" charset="0"/>
              </a:rPr>
              <a:t>}</a:t>
            </a:r>
          </a:p>
        </p:txBody>
      </p:sp>
    </p:spTree>
    <p:extLst>
      <p:ext uri="{BB962C8B-B14F-4D97-AF65-F5344CB8AC3E}">
        <p14:creationId xmlns:p14="http://schemas.microsoft.com/office/powerpoint/2010/main" val="29647929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Grp="1" noChangeArrowheads="1"/>
          </p:cNvSpPr>
          <p:nvPr>
            <p:ph type="title"/>
          </p:nvPr>
        </p:nvSpPr>
        <p:spPr>
          <a:ln/>
        </p:spPr>
        <p:txBody>
          <a:bodyPr/>
          <a:lstStyle/>
          <a:p>
            <a:r>
              <a:rPr lang="en-US" sz="3600" dirty="0" smtClean="0"/>
              <a:t>Benchmarking Compiler Quality</a:t>
            </a:r>
            <a:endParaRPr lang="en-US" sz="3600" dirty="0"/>
          </a:p>
        </p:txBody>
      </p:sp>
      <p:sp>
        <p:nvSpPr>
          <p:cNvPr id="91144" name="Rectangle 8"/>
          <p:cNvSpPr>
            <a:spLocks noGrp="1" noChangeArrowheads="1"/>
          </p:cNvSpPr>
          <p:nvPr>
            <p:ph type="body" idx="1"/>
          </p:nvPr>
        </p:nvSpPr>
        <p:spPr>
          <a:xfrm>
            <a:off x="367207" y="1134659"/>
            <a:ext cx="2914650" cy="4933950"/>
          </a:xfrm>
          <a:ln/>
        </p:spPr>
        <p:txBody>
          <a:bodyPr/>
          <a:lstStyle/>
          <a:p>
            <a:r>
              <a:rPr lang="en-US" sz="2400" dirty="0" smtClean="0"/>
              <a:t>Benchmark: </a:t>
            </a:r>
            <a:r>
              <a:rPr lang="en-US" sz="2400" dirty="0" err="1" smtClean="0"/>
              <a:t>Classbench</a:t>
            </a:r>
            <a:r>
              <a:rPr lang="en-US" sz="2400" dirty="0" smtClean="0"/>
              <a:t> </a:t>
            </a:r>
            <a:r>
              <a:rPr lang="en-US" sz="2400" dirty="0"/>
              <a:t>filter sets and packet traces for 3 filter set types - ACL, FW, IPC - and two sizes - 1000 and 2000 filters per filter set. </a:t>
            </a:r>
          </a:p>
          <a:p>
            <a:endParaRPr lang="en-US" sz="2400" dirty="0" smtClean="0"/>
          </a:p>
          <a:p>
            <a:r>
              <a:rPr lang="en-US" sz="2400" dirty="0" smtClean="0"/>
              <a:t>Metric: #</a:t>
            </a:r>
            <a:r>
              <a:rPr lang="en-US" sz="2800" dirty="0" smtClean="0"/>
              <a:t>priority levels used</a:t>
            </a:r>
          </a:p>
        </p:txBody>
      </p:sp>
      <p:pic>
        <p:nvPicPr>
          <p:cNvPr id="2" name="Picture 1"/>
          <p:cNvPicPr>
            <a:picLocks noChangeAspect="1"/>
          </p:cNvPicPr>
          <p:nvPr/>
        </p:nvPicPr>
        <p:blipFill>
          <a:blip r:embed="rId3"/>
          <a:stretch>
            <a:fillRect/>
          </a:stretch>
        </p:blipFill>
        <p:spPr>
          <a:xfrm>
            <a:off x="3404709" y="2076298"/>
            <a:ext cx="5407300" cy="3936056"/>
          </a:xfrm>
          <a:prstGeom prst="rect">
            <a:avLst/>
          </a:prstGeom>
        </p:spPr>
      </p:pic>
      <p:sp>
        <p:nvSpPr>
          <p:cNvPr id="6" name="Rounded Rectangular Callout 5"/>
          <p:cNvSpPr/>
          <p:nvPr/>
        </p:nvSpPr>
        <p:spPr bwMode="auto">
          <a:xfrm>
            <a:off x="3971887" y="1293332"/>
            <a:ext cx="1600452" cy="1181077"/>
          </a:xfrm>
          <a:prstGeom prst="wedgeRoundRectCallout">
            <a:avLst>
              <a:gd name="adj1" fmla="val -50484"/>
              <a:gd name="adj2" fmla="val 27418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Only 9 priority levels for 1000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ounded Rectangular Callout 6"/>
          <p:cNvSpPr/>
          <p:nvPr/>
        </p:nvSpPr>
        <p:spPr bwMode="auto">
          <a:xfrm>
            <a:off x="6029171" y="985887"/>
            <a:ext cx="2050171" cy="983999"/>
          </a:xfrm>
          <a:prstGeom prst="wedgeRoundRectCallout">
            <a:avLst>
              <a:gd name="adj1" fmla="val 49221"/>
              <a:gd name="adj2" fmla="val 807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98 priority levels for 2000 IPC rules</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371729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5514835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More Complete Example</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59</a:t>
            </a:fld>
            <a:endParaRPr lang="en-US">
              <a:solidFill>
                <a:schemeClr val="bg2"/>
              </a:solidFill>
            </a:endParaRPr>
          </a:p>
        </p:txBody>
      </p:sp>
      <p:sp>
        <p:nvSpPr>
          <p:cNvPr id="6" name="Content Placeholder 5"/>
          <p:cNvSpPr>
            <a:spLocks noGrp="1"/>
          </p:cNvSpPr>
          <p:nvPr>
            <p:ph idx="1"/>
          </p:nvPr>
        </p:nvSpPr>
        <p:spPr>
          <a:xfrm>
            <a:off x="643392" y="1069539"/>
            <a:ext cx="8500608" cy="5297559"/>
          </a:xfrm>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Declare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can causes state update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p:grpSpPr>
        <p:grpSp>
          <p:nvGrpSpPr>
            <p:cNvPr id="17" name="Group 16"/>
            <p:cNvGrpSpPr/>
            <p:nvPr/>
          </p:nvGrpSpPr>
          <p:grpSpPr>
            <a:xfrm>
              <a:off x="7060633" y="3425767"/>
              <a:ext cx="1930828" cy="455301"/>
              <a:chOff x="7060633" y="3425767"/>
              <a:chExt cx="1930828" cy="455301"/>
            </a:xfrm>
            <a:solidFill>
              <a:schemeClr val="accent6">
                <a:lumMod val="20000"/>
                <a:lumOff val="80000"/>
              </a:schemeClr>
            </a:solid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102564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1"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3480757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Implication</a:t>
            </a:r>
            <a:endParaRPr lang="en-US" sz="3600" dirty="0"/>
          </a:p>
        </p:txBody>
      </p:sp>
      <p:sp>
        <p:nvSpPr>
          <p:cNvPr id="3" name="Content Placeholder 2"/>
          <p:cNvSpPr>
            <a:spLocks noGrp="1"/>
          </p:cNvSpPr>
          <p:nvPr>
            <p:ph idx="1"/>
          </p:nvPr>
        </p:nvSpPr>
        <p:spPr/>
        <p:txBody>
          <a:bodyPr/>
          <a:lstStyle/>
          <a:p>
            <a:r>
              <a:rPr lang="en-US" sz="2800" dirty="0" smtClean="0"/>
              <a:t>Program decision is a function of state</a:t>
            </a:r>
          </a:p>
          <a:p>
            <a:endParaRPr lang="en-US" sz="2800" dirty="0"/>
          </a:p>
          <a:p>
            <a:endParaRPr lang="en-US" sz="2800" dirty="0" smtClean="0"/>
          </a:p>
          <a:p>
            <a:r>
              <a:rPr lang="en-US" sz="2800" dirty="0" smtClean="0"/>
              <a:t>When state changes, decisions may change too.</a:t>
            </a:r>
            <a:endParaRPr lang="en-US" sz="2800" dirty="0"/>
          </a:p>
          <a:p>
            <a:r>
              <a:rPr lang="en-US" sz="2800" dirty="0" smtClean="0"/>
              <a:t>If f() takes non-switch-implementable actions (e.g., causes state changes, sends packets), the packet should be punted back to the controller.</a:t>
            </a:r>
          </a:p>
          <a:p>
            <a:endParaRPr lang="en-US" sz="2800" dirty="0"/>
          </a:p>
          <a:p>
            <a:r>
              <a:rPr lang="en-US" sz="2800" dirty="0" smtClean="0"/>
              <a:t>For the rest, we focus on state-dependent decisions.</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60</a:t>
            </a:fld>
            <a:endParaRPr lang="en-US">
              <a:solidFill>
                <a:schemeClr val="bg2"/>
              </a:solidFill>
            </a:endParaRPr>
          </a:p>
        </p:txBody>
      </p:sp>
      <p:grpSp>
        <p:nvGrpSpPr>
          <p:cNvPr id="8" name="Group 7"/>
          <p:cNvGrpSpPr/>
          <p:nvPr/>
        </p:nvGrpSpPr>
        <p:grpSpPr>
          <a:xfrm>
            <a:off x="1083274" y="1688838"/>
            <a:ext cx="7277353" cy="584776"/>
            <a:chOff x="1083274" y="1688838"/>
            <a:chExt cx="7277353" cy="584776"/>
          </a:xfrm>
        </p:grpSpPr>
        <p:sp>
          <p:nvSpPr>
            <p:cNvPr id="6" name="Rectangle 5"/>
            <p:cNvSpPr/>
            <p:nvPr/>
          </p:nvSpPr>
          <p:spPr>
            <a:xfrm>
              <a:off x="1083274" y="1688838"/>
              <a:ext cx="7277353" cy="584776"/>
            </a:xfrm>
            <a:prstGeom prst="rect">
              <a:avLst/>
            </a:prstGeom>
            <a:ln>
              <a:solidFill>
                <a:srgbClr val="660066"/>
              </a:solidFill>
            </a:ln>
          </p:spPr>
          <p:txBody>
            <a:bodyPr wrap="none">
              <a:spAutoFit/>
            </a:bodyPr>
            <a:lstStyle/>
            <a:p>
              <a:r>
                <a:rPr lang="en-US" sz="3200" baseline="0" dirty="0" smtClean="0"/>
                <a:t>f: (packet, state) </a:t>
              </a:r>
              <a:r>
                <a:rPr lang="en-US" sz="3200" baseline="0" dirty="0">
                  <a:latin typeface="Wingdings"/>
                  <a:ea typeface="Wingdings"/>
                  <a:cs typeface="Wingdings"/>
                  <a:sym typeface="Wingdings"/>
                </a:rPr>
                <a:t> </a:t>
              </a:r>
              <a:r>
                <a:rPr lang="en-US" sz="3200" baseline="0" dirty="0" smtClean="0">
                  <a:latin typeface="Wingdings"/>
                  <a:ea typeface="Wingdings"/>
                  <a:cs typeface="Wingdings"/>
                  <a:sym typeface="Wingdings"/>
                </a:rPr>
                <a:t> </a:t>
              </a:r>
              <a:r>
                <a:rPr lang="en-US" sz="3200" baseline="0" dirty="0" smtClean="0">
                  <a:sym typeface="Wingdings"/>
                </a:rPr>
                <a:t>(</a:t>
              </a:r>
              <a:r>
                <a:rPr lang="en-US" sz="3200" baseline="0" dirty="0" smtClean="0"/>
                <a:t>route, new-state)</a:t>
              </a:r>
              <a:endParaRPr lang="en-US" sz="3200" baseline="0" dirty="0"/>
            </a:p>
          </p:txBody>
        </p:sp>
        <p:cxnSp>
          <p:nvCxnSpPr>
            <p:cNvPr id="7" name="Straight Arrow Connector 6"/>
            <p:cNvCxnSpPr/>
            <p:nvPr/>
          </p:nvCxnSpPr>
          <p:spPr bwMode="auto">
            <a:xfrm>
              <a:off x="4244086" y="2022109"/>
              <a:ext cx="534688" cy="0"/>
            </a:xfrm>
            <a:prstGeom prst="straightConnector1">
              <a:avLst/>
            </a:prstGeom>
            <a:solidFill>
              <a:schemeClr val="accent1"/>
            </a:solidFill>
            <a:ln w="28575" cap="flat" cmpd="sng" algn="ctr">
              <a:solidFill>
                <a:schemeClr val="tx1"/>
              </a:solidFill>
              <a:prstDash val="solid"/>
              <a:round/>
              <a:headEnd type="none" w="med" len="med"/>
              <a:tailEnd type="arrow" w="lg" len="lg"/>
            </a:ln>
            <a:effectLst/>
          </p:spPr>
        </p:cxnSp>
      </p:grpSp>
    </p:spTree>
    <p:extLst>
      <p:ext uri="{BB962C8B-B14F-4D97-AF65-F5344CB8AC3E}">
        <p14:creationId xmlns:p14="http://schemas.microsoft.com/office/powerpoint/2010/main" val="1183306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Existing Approaches on Handling State Dependency</a:t>
            </a:r>
            <a:endParaRPr lang="en-US" sz="2800" dirty="0"/>
          </a:p>
        </p:txBody>
      </p:sp>
      <p:sp>
        <p:nvSpPr>
          <p:cNvPr id="3" name="Content Placeholder 2"/>
          <p:cNvSpPr>
            <a:spLocks noGrp="1"/>
          </p:cNvSpPr>
          <p:nvPr>
            <p:ph idx="1"/>
          </p:nvPr>
        </p:nvSpPr>
        <p:spPr/>
        <p:txBody>
          <a:bodyPr/>
          <a:lstStyle/>
          <a:p>
            <a:r>
              <a:rPr lang="en-US" dirty="0" smtClean="0"/>
              <a:t>Floodlight</a:t>
            </a:r>
          </a:p>
          <a:p>
            <a:pPr lvl="1"/>
            <a:r>
              <a:rPr lang="en-US" dirty="0" smtClean="0"/>
              <a:t>Wait for timeout of existing rules</a:t>
            </a:r>
          </a:p>
          <a:p>
            <a:pPr lvl="1"/>
            <a:r>
              <a:rPr lang="en-US" dirty="0" smtClean="0"/>
              <a:t>Problem: long delay; may not even be correct</a:t>
            </a:r>
          </a:p>
          <a:p>
            <a:pPr lvl="1"/>
            <a:endParaRPr lang="en-US" dirty="0" smtClean="0"/>
          </a:p>
          <a:p>
            <a:r>
              <a:rPr lang="en-US" dirty="0" smtClean="0"/>
              <a:t>Pyretic</a:t>
            </a:r>
          </a:p>
          <a:p>
            <a:pPr lvl="1"/>
            <a:r>
              <a:rPr lang="en-US" dirty="0" smtClean="0"/>
              <a:t>Completely rerun (declarative) program and then compare the differences</a:t>
            </a:r>
          </a:p>
          <a:p>
            <a:pPr lvl="1"/>
            <a:r>
              <a:rPr lang="en-US" dirty="0" smtClean="0"/>
              <a:t>Problem: extreme low efficiency</a:t>
            </a:r>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61</a:t>
            </a:fld>
            <a:endParaRPr lang="en-US">
              <a:solidFill>
                <a:schemeClr val="bg2"/>
              </a:solidFill>
            </a:endParaRPr>
          </a:p>
        </p:txBody>
      </p:sp>
    </p:spTree>
    <p:extLst>
      <p:ext uri="{BB962C8B-B14F-4D97-AF65-F5344CB8AC3E}">
        <p14:creationId xmlns:p14="http://schemas.microsoft.com/office/powerpoint/2010/main" val="222875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Maple/ASU: Goal</a:t>
            </a:r>
            <a:endParaRPr lang="en-US" sz="3200" dirty="0"/>
          </a:p>
        </p:txBody>
      </p:sp>
      <p:sp>
        <p:nvSpPr>
          <p:cNvPr id="6" name="Content Placeholder 2"/>
          <p:cNvSpPr>
            <a:spLocks noGrp="1"/>
          </p:cNvSpPr>
          <p:nvPr>
            <p:ph idx="1"/>
          </p:nvPr>
        </p:nvSpPr>
        <p:spPr>
          <a:xfrm>
            <a:off x="392757" y="1036115"/>
            <a:ext cx="8095415" cy="2310709"/>
          </a:xfrm>
        </p:spPr>
        <p:txBody>
          <a:bodyPr/>
          <a:lstStyle/>
          <a:p>
            <a:pPr marL="0" indent="0">
              <a:buNone/>
            </a:pPr>
            <a:r>
              <a:rPr lang="en-US" sz="3600" dirty="0" smtClean="0"/>
              <a:t>Can we introduce simple mechanisms so that we can efficiently identify the invalided flow table entries </a:t>
            </a:r>
            <a:r>
              <a:rPr lang="en-US" sz="3600" dirty="0"/>
              <a:t>(i.e., </a:t>
            </a:r>
            <a:r>
              <a:rPr lang="en-US" sz="3600" dirty="0">
                <a:solidFill>
                  <a:srgbClr val="FF0000"/>
                </a:solidFill>
              </a:rPr>
              <a:t>change localization</a:t>
            </a:r>
            <a:r>
              <a:rPr lang="en-US" sz="3600" dirty="0" smtClean="0"/>
              <a:t>) after state dynamics</a:t>
            </a:r>
            <a:r>
              <a:rPr lang="en-US" sz="3600" dirty="0"/>
              <a:t>?</a:t>
            </a:r>
            <a:endParaRPr lang="en-US" sz="36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37777522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smtClean="0"/>
              <a:t>Minimal Abstraction</a:t>
            </a:r>
            <a:endParaRPr lang="en-US" sz="4000" dirty="0"/>
          </a:p>
        </p:txBody>
      </p:sp>
      <p:sp>
        <p:nvSpPr>
          <p:cNvPr id="61442" name="Rectangle 2"/>
          <p:cNvSpPr>
            <a:spLocks noGrp="1" noChangeArrowheads="1"/>
          </p:cNvSpPr>
          <p:nvPr>
            <p:ph type="body" idx="1"/>
          </p:nvPr>
        </p:nvSpPr>
        <p:spPr>
          <a:xfrm>
            <a:off x="125412" y="1176733"/>
            <a:ext cx="8304255" cy="4155290"/>
          </a:xfrm>
          <a:ln/>
        </p:spPr>
        <p:txBody>
          <a:bodyPr/>
          <a:lstStyle/>
          <a:p>
            <a:r>
              <a:rPr lang="en-US" sz="3600" dirty="0" smtClean="0"/>
              <a:t>Only requirement: User programs use simple library wrappers to access state variables </a:t>
            </a:r>
          </a:p>
          <a:p>
            <a:endParaRPr lang="en-US" sz="3600" dirty="0">
              <a:solidFill>
                <a:srgbClr val="800000"/>
              </a:solidFill>
            </a:endParaRPr>
          </a:p>
          <a:p>
            <a:r>
              <a:rPr lang="en-US" sz="3600" dirty="0" smtClean="0">
                <a:solidFill>
                  <a:srgbClr val="800000"/>
                </a:solidFill>
              </a:rPr>
              <a:t>Reason:</a:t>
            </a:r>
            <a:r>
              <a:rPr lang="en-US" sz="3600" dirty="0">
                <a:solidFill>
                  <a:srgbClr val="800000"/>
                </a:solidFill>
              </a:rPr>
              <a:t> </a:t>
            </a:r>
            <a:r>
              <a:rPr lang="en-US" sz="3600" dirty="0" smtClean="0">
                <a:solidFill>
                  <a:srgbClr val="000000"/>
                </a:solidFill>
              </a:rPr>
              <a:t>Provides both </a:t>
            </a:r>
            <a:r>
              <a:rPr lang="en-US" sz="3600" dirty="0" smtClean="0">
                <a:solidFill>
                  <a:srgbClr val="FF0000"/>
                </a:solidFill>
              </a:rPr>
              <a:t>convenient data structures</a:t>
            </a:r>
            <a:r>
              <a:rPr lang="en-US" sz="3600" dirty="0" smtClean="0">
                <a:solidFill>
                  <a:srgbClr val="000000"/>
                </a:solidFill>
              </a:rPr>
              <a:t> and importantly, again, </a:t>
            </a:r>
            <a:r>
              <a:rPr lang="en-US" sz="3600" dirty="0" smtClean="0">
                <a:solidFill>
                  <a:srgbClr val="FF0000"/>
                </a:solidFill>
              </a:rPr>
              <a:t>decision dependency</a:t>
            </a:r>
            <a:r>
              <a:rPr lang="en-US" sz="3600" dirty="0" smtClean="0">
                <a:solidFill>
                  <a:srgbClr val="000000"/>
                </a:solidFill>
              </a:rPr>
              <a:t>!</a:t>
            </a:r>
          </a:p>
        </p:txBody>
      </p:sp>
      <p:sp>
        <p:nvSpPr>
          <p:cNvPr id="4"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63</a:t>
            </a:fld>
            <a:endParaRPr lang="en-US" dirty="0"/>
          </a:p>
        </p:txBody>
      </p:sp>
    </p:spTree>
    <p:extLst>
      <p:ext uri="{BB962C8B-B14F-4D97-AF65-F5344CB8AC3E}">
        <p14:creationId xmlns:p14="http://schemas.microsoft.com/office/powerpoint/2010/main" val="16504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Maple/ASU in ODL: Calling Diagram</a:t>
            </a:r>
            <a:endParaRPr lang="en-US" sz="3600" dirty="0"/>
          </a:p>
        </p:txBody>
      </p:sp>
      <p:sp>
        <p:nvSpPr>
          <p:cNvPr id="61442" name="Rectangle 2"/>
          <p:cNvSpPr>
            <a:spLocks noGrp="1" noChangeArrowheads="1"/>
          </p:cNvSpPr>
          <p:nvPr>
            <p:ph type="body" idx="1"/>
          </p:nvPr>
        </p:nvSpPr>
        <p:spPr>
          <a:ln/>
        </p:spPr>
        <p:txBody>
          <a:bodyPr/>
          <a:lstStyle/>
          <a:p>
            <a:r>
              <a:rPr lang="en-US" sz="2400" dirty="0" smtClean="0"/>
              <a:t>XXX Draw the calling sequence diagram</a:t>
            </a:r>
            <a:endParaRPr lang="en-US" sz="24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190160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65</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04353783"/>
              </p:ext>
            </p:extLst>
          </p:nvPr>
        </p:nvGraphicFramePr>
        <p:xfrm>
          <a:off x="6318101" y="3982585"/>
          <a:ext cx="2696559" cy="37084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3140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6" grpId="0" animBg="1"/>
      <p:bldP spid="6554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66</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92840581"/>
              </p:ext>
            </p:extLst>
          </p:nvPr>
        </p:nvGraphicFramePr>
        <p:xfrm>
          <a:off x="6318101" y="3982585"/>
          <a:ext cx="2696559" cy="74168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38273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67</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17015369"/>
              </p:ext>
            </p:extLst>
          </p:nvPr>
        </p:nvGraphicFramePr>
        <p:xfrm>
          <a:off x="6318101" y="3982585"/>
          <a:ext cx="2696559" cy="111252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3765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35719" y="57150"/>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85725" y="526437"/>
            <a:ext cx="32432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f(</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a:t>
            </a:r>
            <a:r>
              <a:rPr lang="en-US" sz="1400" baseline="0" dirty="0" smtClean="0">
                <a:latin typeface="Menlo Regular" charset="0"/>
                <a:cs typeface="Menlo Regular" charset="0"/>
                <a:sym typeface="Menlo Regular" charset="0"/>
              </a:rPr>
              <a:t>p) </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Bold" charset="0"/>
                <a:cs typeface="Menlo Bold" charset="0"/>
                <a:sym typeface="Menlo Bold" charset="0"/>
              </a:rPr>
              <a:t>hostTable</a:t>
            </a:r>
            <a:r>
              <a:rPr lang="en-US" sz="1400" baseline="0" dirty="0" smtClean="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Route </a:t>
            </a:r>
            <a:r>
              <a:rPr lang="en-US" sz="1400" baseline="0" dirty="0" smtClean="0">
                <a:latin typeface="Menlo Regular" charset="0"/>
                <a:cs typeface="Menlo Regular" charset="0"/>
                <a:sym typeface="Menlo Regular" charset="0"/>
              </a:rPr>
              <a:t>path    </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smtClean="0">
                <a:latin typeface="Menlo Regular" charset="0"/>
                <a:cs typeface="Menlo Regular" charset="0"/>
                <a:sym typeface="Menlo Regular" charset="0"/>
              </a:rPr>
              <a:t>myRoutingAlg</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topology</a:t>
            </a:r>
            <a:r>
              <a:rPr lang="en-US" sz="1400" baseline="0" dirty="0" smtClean="0">
                <a:latin typeface="Menlo Regular" charset="0"/>
                <a:cs typeface="Menlo Regular" charset="0"/>
                <a:sym typeface="Menlo Regular" charset="0"/>
              </a:rPr>
              <a:t>(</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smtClean="0">
                <a:latin typeface="Menlo Bold" charset="0"/>
                <a:cs typeface="Menlo Bold" charset="0"/>
                <a:sym typeface="Menlo Bold" charset="0"/>
              </a:rPr>
              <a:t>path</a:t>
            </a:r>
            <a:r>
              <a:rPr lang="en-US" sz="1400" baseline="0" dirty="0" smtClean="0">
                <a:latin typeface="Menlo Regular" charset="0"/>
                <a:cs typeface="Menlo Regular" charset="0"/>
                <a:sym typeface="Menlo Regular" charset="0"/>
              </a:rPr>
              <a:t>;</a:t>
            </a: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7197172" y="113110"/>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smtClean="0">
                <a:latin typeface="Menlo Regular" charset="0"/>
                <a:cs typeface="Menlo Regular" charset="0"/>
                <a:sym typeface="Menlo Regular" charset="0"/>
              </a:rPr>
              <a:t>EthSrc:</a:t>
            </a:r>
            <a:r>
              <a:rPr lang="en-US" sz="1500" baseline="0" dirty="0">
                <a:latin typeface="Menlo Regular" charset="0"/>
                <a:cs typeface="Menlo Regular" charset="0"/>
                <a:sym typeface="Menlo Regular" charset="0"/>
              </a:rPr>
              <a:t>1</a:t>
            </a:r>
            <a:r>
              <a:rPr lang="en-US" sz="1500" baseline="0" dirty="0" smtClean="0">
                <a:latin typeface="Menlo Regular" charset="0"/>
                <a:cs typeface="Menlo Regular" charset="0"/>
                <a:sym typeface="Menlo Regular" charset="0"/>
              </a:rPr>
              <a:t>,</a:t>
            </a:r>
          </a:p>
          <a:p>
            <a:r>
              <a:rPr lang="en-US" sz="1500" baseline="0" dirty="0" smtClean="0">
                <a:latin typeface="Menlo Regular" charset="0"/>
                <a:cs typeface="Menlo Regular" charset="0"/>
                <a:sym typeface="Menlo Regular" charset="0"/>
              </a:rPr>
              <a:t>EthDst:2,</a:t>
            </a:r>
            <a:endParaRPr lang="en-US" sz="1500" baseline="0" dirty="0">
              <a:latin typeface="Menlo Regular" charset="0"/>
              <a:cs typeface="Menlo Regular" charset="0"/>
              <a:sym typeface="Menlo Regular" charset="0"/>
            </a:endParaRP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3526392"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TcpDst</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65541" name="Line 5"/>
          <p:cNvSpPr>
            <a:spLocks noChangeShapeType="1"/>
          </p:cNvSpPr>
          <p:nvPr/>
        </p:nvSpPr>
        <p:spPr bwMode="auto">
          <a:xfrm>
            <a:off x="4567189"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4606826" y="2368779"/>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3863754"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3875125" y="3875525"/>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4562178"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4552920"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4588074" y="3629689"/>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65549" name="Rectangle 13"/>
          <p:cNvSpPr>
            <a:spLocks/>
          </p:cNvSpPr>
          <p:nvPr/>
        </p:nvSpPr>
        <p:spPr bwMode="auto">
          <a:xfrm>
            <a:off x="4564857" y="4492548"/>
            <a:ext cx="17294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2 </a:t>
            </a: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endParaRPr lang="en-US" sz="1400" b="1" baseline="0" dirty="0">
              <a:solidFill>
                <a:srgbClr val="FF0000"/>
              </a:solidFill>
              <a:latin typeface="Menlo Regular" charset="0"/>
              <a:cs typeface="Menlo Regular" charset="0"/>
              <a:sym typeface="Menlo Regular" charset="0"/>
            </a:endParaRPr>
          </a:p>
        </p:txBody>
      </p:sp>
      <p:sp>
        <p:nvSpPr>
          <p:cNvPr id="65550" name="Rectangle 14"/>
          <p:cNvSpPr>
            <a:spLocks/>
          </p:cNvSpPr>
          <p:nvPr/>
        </p:nvSpPr>
        <p:spPr bwMode="auto">
          <a:xfrm>
            <a:off x="771525" y="84966"/>
            <a:ext cx="78678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2"/>
          <p:cNvSpPr>
            <a:spLocks noGrp="1"/>
          </p:cNvSpPr>
          <p:nvPr>
            <p:ph type="sldNum" sz="quarter" idx="4294967295"/>
          </p:nvPr>
        </p:nvSpPr>
        <p:spPr>
          <a:xfrm>
            <a:off x="8762733" y="6549052"/>
            <a:ext cx="365760" cy="365125"/>
          </a:xfrm>
          <a:prstGeom prst="rect">
            <a:avLst/>
          </a:prstGeom>
        </p:spPr>
        <p:txBody>
          <a:bodyPr/>
          <a:lstStyle/>
          <a:p>
            <a:pPr>
              <a:defRPr/>
            </a:pPr>
            <a:fld id="{1440F580-C12E-428C-81F7-4AC8584CE56A}" type="slidenum">
              <a:rPr lang="en-US" smtClean="0"/>
              <a:pPr>
                <a:defRPr/>
              </a:pPr>
              <a:t>68</a:t>
            </a:fld>
            <a:endParaRPr lang="en-US" dirty="0"/>
          </a:p>
        </p:txBody>
      </p:sp>
      <p:sp>
        <p:nvSpPr>
          <p:cNvPr id="17" name="Rectangle 13"/>
          <p:cNvSpPr>
            <a:spLocks/>
          </p:cNvSpPr>
          <p:nvPr/>
        </p:nvSpPr>
        <p:spPr bwMode="auto">
          <a:xfrm>
            <a:off x="4651572" y="4962461"/>
            <a:ext cx="864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978733364"/>
              </p:ext>
            </p:extLst>
          </p:nvPr>
        </p:nvGraphicFramePr>
        <p:xfrm>
          <a:off x="6318101" y="3982585"/>
          <a:ext cx="2696559" cy="1483360"/>
        </p:xfrm>
        <a:graphic>
          <a:graphicData uri="http://schemas.openxmlformats.org/drawingml/2006/table">
            <a:tbl>
              <a:tblPr firstRow="1" bandRow="1">
                <a:tableStyleId>{21E4AEA4-8DFA-4A89-87EB-49C32662AFE0}</a:tableStyleId>
              </a:tblPr>
              <a:tblGrid>
                <a:gridCol w="1496372"/>
                <a:gridCol w="1200187"/>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topology</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[false,1,2]</a:t>
                      </a:r>
                      <a:endParaRPr lang="en-US" baseline="-25000" dirty="0"/>
                    </a:p>
                  </a:txBody>
                  <a:tcPr/>
                </a:tc>
              </a:tr>
            </a:tbl>
          </a:graphicData>
        </a:graphic>
      </p:graphicFrame>
      <p:sp>
        <p:nvSpPr>
          <p:cNvPr id="3" name="Rectangle 2"/>
          <p:cNvSpPr/>
          <p:nvPr/>
        </p:nvSpPr>
        <p:spPr>
          <a:xfrm>
            <a:off x="6234057" y="3380070"/>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20" name="Rectangle 9"/>
          <p:cNvSpPr>
            <a:spLocks/>
          </p:cNvSpPr>
          <p:nvPr/>
        </p:nvSpPr>
        <p:spPr bwMode="auto">
          <a:xfrm>
            <a:off x="4246156" y="5350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4082766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Example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69</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214340372"/>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Tree>
    <p:extLst>
      <p:ext uri="{BB962C8B-B14F-4D97-AF65-F5344CB8AC3E}">
        <p14:creationId xmlns:p14="http://schemas.microsoft.com/office/powerpoint/2010/main" val="170544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Architecture</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00392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70</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3023619343"/>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(hostTable,4)</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3,4]</a:t>
                      </a:r>
                      <a:endParaRPr lang="en-US" baseline="-25000" dirty="0"/>
                    </a:p>
                  </a:txBody>
                  <a:tcPr/>
                </a:tc>
              </a:tr>
              <a:tr h="370840">
                <a:tc>
                  <a:txBody>
                    <a:bodyPr/>
                    <a:lstStyle/>
                    <a:p>
                      <a:r>
                        <a:rPr lang="en-US" baseline="0" dirty="0" smtClean="0"/>
                        <a:t>topology</a:t>
                      </a:r>
                      <a:endParaRPr lang="en-US" baseline="0" dirty="0"/>
                    </a:p>
                  </a:txBody>
                  <a:tcPr/>
                </a:tc>
                <a:tc>
                  <a:txBody>
                    <a:bodyPr/>
                    <a:lstStyle/>
                    <a:p>
                      <a:r>
                        <a:rPr lang="en-US" baseline="0" dirty="0" smtClean="0"/>
                        <a:t>[false,1,2],[false,3,4]</a:t>
                      </a:r>
                      <a:endParaRPr lang="en-US" baseline="0" dirty="0"/>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4172620"/>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706022"/>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Tree>
    <p:extLst>
      <p:ext uri="{BB962C8B-B14F-4D97-AF65-F5344CB8AC3E}">
        <p14:creationId xmlns:p14="http://schemas.microsoft.com/office/powerpoint/2010/main" val="139393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Using Dependency Table</a:t>
            </a:r>
            <a:endParaRPr lang="en-US" sz="3600" dirty="0"/>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71</a:t>
            </a:fld>
            <a:endParaRPr lang="en-US" dirty="0">
              <a:solidFill>
                <a:schemeClr val="bg2"/>
              </a:solidFill>
            </a:endParaRPr>
          </a:p>
        </p:txBody>
      </p:sp>
      <p:sp>
        <p:nvSpPr>
          <p:cNvPr id="7" name="AutoShape 4"/>
          <p:cNvSpPr>
            <a:spLocks/>
          </p:cNvSpPr>
          <p:nvPr/>
        </p:nvSpPr>
        <p:spPr bwMode="auto">
          <a:xfrm>
            <a:off x="944060" y="960772"/>
            <a:ext cx="2160384"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Assert</a:t>
            </a:r>
            <a:r>
              <a:rPr lang="en-US" sz="1400" baseline="0" dirty="0">
                <a:latin typeface="Menlo Regular" charset="0"/>
                <a:cs typeface="Menlo Regular" charset="0"/>
                <a:sym typeface="Menlo Regular" charset="0"/>
              </a:rPr>
              <a:t>:</a:t>
            </a:r>
            <a:r>
              <a:rPr lang="en-US" sz="1400" baseline="0" dirty="0" smtClean="0">
                <a:latin typeface="Menlo Regular" charset="0"/>
                <a:cs typeface="Menlo Regular" charset="0"/>
                <a:sym typeface="Menlo Regular" charset="0"/>
              </a:rPr>
              <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TcpDsd</a:t>
            </a:r>
            <a:r>
              <a:rPr lang="en-US" sz="1400" baseline="0" dirty="0" smtClean="0">
                <a:latin typeface="Menlo Regular" charset="0"/>
                <a:cs typeface="Menlo Regular" charset="0"/>
                <a:sym typeface="Menlo Regular" charset="0"/>
              </a:rPr>
              <a:t>==22</a:t>
            </a:r>
            <a:endParaRPr lang="en-US" sz="1400" baseline="0" dirty="0">
              <a:latin typeface="Menlo Regular" charset="0"/>
              <a:cs typeface="Menlo Regular" charset="0"/>
              <a:sym typeface="Menlo Regular" charset="0"/>
            </a:endParaRPr>
          </a:p>
        </p:txBody>
      </p:sp>
      <p:sp>
        <p:nvSpPr>
          <p:cNvPr id="8" name="Line 5"/>
          <p:cNvSpPr>
            <a:spLocks noChangeShapeType="1"/>
          </p:cNvSpPr>
          <p:nvPr/>
        </p:nvSpPr>
        <p:spPr bwMode="auto">
          <a:xfrm>
            <a:off x="1984856" y="1833055"/>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9" name="Rectangle 6"/>
          <p:cNvSpPr>
            <a:spLocks/>
          </p:cNvSpPr>
          <p:nvPr/>
        </p:nvSpPr>
        <p:spPr bwMode="auto">
          <a:xfrm>
            <a:off x="2024493" y="1931334"/>
            <a:ext cx="540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10" name="Oval 7"/>
          <p:cNvSpPr>
            <a:spLocks/>
          </p:cNvSpPr>
          <p:nvPr/>
        </p:nvSpPr>
        <p:spPr bwMode="auto">
          <a:xfrm>
            <a:off x="1394310" y="2615774"/>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2" name="Rectangle 9"/>
          <p:cNvSpPr>
            <a:spLocks/>
          </p:cNvSpPr>
          <p:nvPr/>
        </p:nvSpPr>
        <p:spPr bwMode="auto">
          <a:xfrm>
            <a:off x="1480378" y="5604188"/>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3" name="Line 10"/>
          <p:cNvSpPr>
            <a:spLocks noChangeShapeType="1"/>
          </p:cNvSpPr>
          <p:nvPr/>
        </p:nvSpPr>
        <p:spPr bwMode="auto">
          <a:xfrm flipH="1">
            <a:off x="1975556" y="3210668"/>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15" name="Rectangle 12"/>
          <p:cNvSpPr>
            <a:spLocks/>
          </p:cNvSpPr>
          <p:nvPr/>
        </p:nvSpPr>
        <p:spPr bwMode="auto">
          <a:xfrm>
            <a:off x="1737629" y="33176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1 </a:t>
            </a:r>
            <a:endParaRPr lang="en-US" sz="1400" b="1" baseline="0" dirty="0">
              <a:solidFill>
                <a:srgbClr val="FF0000"/>
              </a:solidFill>
              <a:latin typeface="Menlo Regular" charset="0"/>
              <a:cs typeface="Menlo Regular" charset="0"/>
              <a:sym typeface="Menlo Regular" charset="0"/>
            </a:endParaRPr>
          </a:p>
        </p:txBody>
      </p:sp>
      <p:sp>
        <p:nvSpPr>
          <p:cNvPr id="18" name="Rectangle 9"/>
          <p:cNvSpPr>
            <a:spLocks/>
          </p:cNvSpPr>
          <p:nvPr/>
        </p:nvSpPr>
        <p:spPr bwMode="auto">
          <a:xfrm>
            <a:off x="84666" y="2701572"/>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smtClean="0">
                <a:solidFill>
                  <a:srgbClr val="000000"/>
                </a:solidFill>
                <a:latin typeface="Menlo Regular" charset="0"/>
                <a:cs typeface="Menlo Regular" charset="0"/>
                <a:sym typeface="Menlo Regular" charset="0"/>
              </a:rPr>
              <a:t>?</a:t>
            </a:r>
            <a:endParaRPr lang="en-US" sz="1400" b="1" baseline="0" dirty="0">
              <a:solidFill>
                <a:srgbClr val="000000"/>
              </a:solidFill>
              <a:latin typeface="Menlo Regular" charset="0"/>
              <a:cs typeface="Menlo Regular" charset="0"/>
              <a:sym typeface="Menlo Regular" charset="0"/>
            </a:endParaRPr>
          </a:p>
        </p:txBody>
      </p:sp>
      <p:sp>
        <p:nvSpPr>
          <p:cNvPr id="19" name="Line 5"/>
          <p:cNvSpPr>
            <a:spLocks noChangeShapeType="1"/>
          </p:cNvSpPr>
          <p:nvPr/>
        </p:nvSpPr>
        <p:spPr bwMode="auto">
          <a:xfrm flipH="1">
            <a:off x="324556" y="1651001"/>
            <a:ext cx="1157111" cy="104422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0" name="Rectangle 6"/>
          <p:cNvSpPr>
            <a:spLocks/>
          </p:cNvSpPr>
          <p:nvPr/>
        </p:nvSpPr>
        <p:spPr bwMode="auto">
          <a:xfrm>
            <a:off x="469447" y="1956734"/>
            <a:ext cx="432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true</a:t>
            </a:r>
            <a:endParaRPr lang="en-US" sz="1400" baseline="0" dirty="0">
              <a:latin typeface="Menlo Regular" charset="0"/>
              <a:cs typeface="Menlo Regular" charset="0"/>
              <a:sym typeface="Menlo Regular" charset="0"/>
            </a:endParaRPr>
          </a:p>
        </p:txBody>
      </p:sp>
      <p:sp>
        <p:nvSpPr>
          <p:cNvPr id="22" name="Oval 7"/>
          <p:cNvSpPr>
            <a:spLocks/>
          </p:cNvSpPr>
          <p:nvPr/>
        </p:nvSpPr>
        <p:spPr bwMode="auto">
          <a:xfrm>
            <a:off x="1306821" y="4151063"/>
            <a:ext cx="1188022"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3" name="Oval 7"/>
          <p:cNvSpPr>
            <a:spLocks/>
          </p:cNvSpPr>
          <p:nvPr/>
        </p:nvSpPr>
        <p:spPr bwMode="auto">
          <a:xfrm>
            <a:off x="2785666" y="4148241"/>
            <a:ext cx="1188022" cy="615498"/>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Read:</a:t>
            </a:r>
            <a:br>
              <a:rPr lang="en-US" sz="1400" baseline="0" dirty="0" smtClean="0">
                <a:latin typeface="Menlo Regular" charset="0"/>
                <a:cs typeface="Menlo Regular" charset="0"/>
                <a:sym typeface="Menlo Regular" charset="0"/>
              </a:rPr>
            </a:br>
            <a:r>
              <a:rPr lang="en-US" sz="1400" baseline="0" dirty="0" err="1" smtClean="0">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25" name="Line 10"/>
          <p:cNvSpPr>
            <a:spLocks noChangeShapeType="1"/>
          </p:cNvSpPr>
          <p:nvPr/>
        </p:nvSpPr>
        <p:spPr bwMode="auto">
          <a:xfrm>
            <a:off x="2201333" y="3175000"/>
            <a:ext cx="1001888" cy="97366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6" name="Rectangle 12"/>
          <p:cNvSpPr>
            <a:spLocks/>
          </p:cNvSpPr>
          <p:nvPr/>
        </p:nvSpPr>
        <p:spPr bwMode="auto">
          <a:xfrm>
            <a:off x="2581473" y="3343079"/>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3</a:t>
            </a:r>
            <a:endParaRPr lang="en-US" sz="1400" b="1" baseline="0" dirty="0">
              <a:solidFill>
                <a:srgbClr val="FF0000"/>
              </a:solidFill>
              <a:latin typeface="Menlo Regular" charset="0"/>
              <a:cs typeface="Menlo Regular" charset="0"/>
              <a:sym typeface="Menlo Regular" charset="0"/>
            </a:endParaRPr>
          </a:p>
        </p:txBody>
      </p:sp>
      <p:sp>
        <p:nvSpPr>
          <p:cNvPr id="27" name="Line 10"/>
          <p:cNvSpPr>
            <a:spLocks noChangeShapeType="1"/>
          </p:cNvSpPr>
          <p:nvPr/>
        </p:nvSpPr>
        <p:spPr bwMode="auto">
          <a:xfrm flipH="1">
            <a:off x="1845733" y="4745957"/>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28" name="Rectangle 9"/>
          <p:cNvSpPr>
            <a:spLocks/>
          </p:cNvSpPr>
          <p:nvPr/>
        </p:nvSpPr>
        <p:spPr bwMode="auto">
          <a:xfrm>
            <a:off x="2987445" y="5601366"/>
            <a:ext cx="714375" cy="523875"/>
          </a:xfrm>
          <a:prstGeom prst="rect">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smtClean="0">
                <a:latin typeface="Menlo Regular" charset="0"/>
                <a:cs typeface="Menlo Regular" charset="0"/>
                <a:sym typeface="Menlo Regular" charset="0"/>
              </a:rPr>
              <a:t>path2</a:t>
            </a:r>
            <a:endParaRPr lang="en-US" sz="1400" baseline="0" dirty="0">
              <a:latin typeface="Menlo Regular" charset="0"/>
              <a:cs typeface="Menlo Regular" charset="0"/>
              <a:sym typeface="Menlo Regular" charset="0"/>
            </a:endParaRPr>
          </a:p>
        </p:txBody>
      </p:sp>
      <p:sp>
        <p:nvSpPr>
          <p:cNvPr id="29" name="Line 10"/>
          <p:cNvSpPr>
            <a:spLocks noChangeShapeType="1"/>
          </p:cNvSpPr>
          <p:nvPr/>
        </p:nvSpPr>
        <p:spPr bwMode="auto">
          <a:xfrm flipH="1">
            <a:off x="3366910" y="4743135"/>
            <a:ext cx="4289" cy="909775"/>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3200" baseline="0"/>
          </a:p>
        </p:txBody>
      </p:sp>
      <p:sp>
        <p:nvSpPr>
          <p:cNvPr id="30" name="Rectangle 12"/>
          <p:cNvSpPr>
            <a:spLocks/>
          </p:cNvSpPr>
          <p:nvPr/>
        </p:nvSpPr>
        <p:spPr bwMode="auto">
          <a:xfrm>
            <a:off x="3470469" y="4796524"/>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smtClean="0">
                <a:latin typeface="Menlo Regular" charset="0"/>
                <a:cs typeface="Menlo Regular" charset="0"/>
                <a:sym typeface="Menlo Regular" charset="0"/>
              </a:rPr>
              <a:t>4 </a:t>
            </a:r>
            <a:endParaRPr lang="en-US" sz="1400" b="1" baseline="0" dirty="0">
              <a:solidFill>
                <a:srgbClr val="FF0000"/>
              </a:solidFill>
              <a:latin typeface="Menlo Regular" charset="0"/>
              <a:cs typeface="Menlo Regular" charset="0"/>
              <a:sym typeface="Menlo Regular" charset="0"/>
            </a:endParaRPr>
          </a:p>
        </p:txBody>
      </p:sp>
      <p:sp>
        <p:nvSpPr>
          <p:cNvPr id="32" name="Rectangle 12"/>
          <p:cNvSpPr>
            <a:spLocks/>
          </p:cNvSpPr>
          <p:nvPr/>
        </p:nvSpPr>
        <p:spPr bwMode="auto">
          <a:xfrm>
            <a:off x="1661430" y="4836035"/>
            <a:ext cx="379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r>
              <a:rPr lang="en-US" sz="1400" baseline="0" dirty="0" smtClean="0">
                <a:latin typeface="Menlo Regular" charset="0"/>
                <a:cs typeface="Menlo Regular" charset="0"/>
                <a:sym typeface="Menlo Regular" charset="0"/>
              </a:rPr>
              <a:t> </a:t>
            </a:r>
            <a:endParaRPr lang="en-US" sz="1400" b="1" baseline="0" dirty="0">
              <a:solidFill>
                <a:srgbClr val="FF0000"/>
              </a:solidFill>
              <a:latin typeface="Menlo Regular" charset="0"/>
              <a:cs typeface="Menlo Regular" charset="0"/>
              <a:sym typeface="Menlo Regular" charset="0"/>
            </a:endParaRPr>
          </a:p>
        </p:txBody>
      </p:sp>
      <p:sp>
        <p:nvSpPr>
          <p:cNvPr id="33" name="Rectangle 12"/>
          <p:cNvSpPr>
            <a:spLocks/>
          </p:cNvSpPr>
          <p:nvPr/>
        </p:nvSpPr>
        <p:spPr bwMode="auto">
          <a:xfrm>
            <a:off x="447877" y="3553491"/>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1)</a:t>
            </a:r>
            <a:endParaRPr lang="en-US" sz="1400" b="1" baseline="0" dirty="0">
              <a:solidFill>
                <a:srgbClr val="FF0000"/>
              </a:solidFill>
              <a:latin typeface="Menlo Regular" charset="0"/>
              <a:cs typeface="Menlo Regular" charset="0"/>
              <a:sym typeface="Menlo Regular" charset="0"/>
            </a:endParaRPr>
          </a:p>
        </p:txBody>
      </p:sp>
      <p:sp>
        <p:nvSpPr>
          <p:cNvPr id="34" name="Rectangle 12"/>
          <p:cNvSpPr>
            <a:spLocks/>
          </p:cNvSpPr>
          <p:nvPr/>
        </p:nvSpPr>
        <p:spPr bwMode="auto">
          <a:xfrm>
            <a:off x="360387" y="50375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2)</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sp>
        <p:nvSpPr>
          <p:cNvPr id="35" name="Rectangle 12"/>
          <p:cNvSpPr>
            <a:spLocks/>
          </p:cNvSpPr>
          <p:nvPr/>
        </p:nvSpPr>
        <p:spPr bwMode="auto">
          <a:xfrm>
            <a:off x="2688722" y="3466002"/>
            <a:ext cx="15132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3)</a:t>
            </a:r>
            <a:endParaRPr lang="en-US" sz="1400" b="1" baseline="0" dirty="0">
              <a:solidFill>
                <a:srgbClr val="FF0000"/>
              </a:solidFill>
              <a:latin typeface="Menlo Regular" charset="0"/>
              <a:cs typeface="Menlo Regular" charset="0"/>
              <a:sym typeface="Menlo Regular" charset="0"/>
            </a:endParaRPr>
          </a:p>
        </p:txBody>
      </p:sp>
      <p:sp>
        <p:nvSpPr>
          <p:cNvPr id="36" name="Rectangle 12"/>
          <p:cNvSpPr>
            <a:spLocks/>
          </p:cNvSpPr>
          <p:nvPr/>
        </p:nvSpPr>
        <p:spPr bwMode="auto">
          <a:xfrm>
            <a:off x="3419676" y="5062900"/>
            <a:ext cx="151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1" baseline="0" dirty="0" smtClean="0">
                <a:solidFill>
                  <a:srgbClr val="FF0000"/>
                </a:solidFill>
                <a:latin typeface="Menlo Regular" charset="0"/>
                <a:cs typeface="Menlo Regular" charset="0"/>
                <a:sym typeface="Menlo Regular" charset="0"/>
              </a:rPr>
              <a:t>(</a:t>
            </a:r>
            <a:r>
              <a:rPr lang="en-US" sz="1400" b="1" baseline="0" dirty="0" err="1" smtClean="0">
                <a:solidFill>
                  <a:srgbClr val="FF0000"/>
                </a:solidFill>
                <a:latin typeface="Menlo Regular" charset="0"/>
                <a:cs typeface="Menlo Regular" charset="0"/>
                <a:sym typeface="Menlo Regular" charset="0"/>
              </a:rPr>
              <a:t>hostTable</a:t>
            </a:r>
            <a:r>
              <a:rPr lang="en-US" sz="1400" b="1" baseline="0" dirty="0" smtClean="0">
                <a:solidFill>
                  <a:srgbClr val="FF0000"/>
                </a:solidFill>
                <a:latin typeface="Menlo Regular" charset="0"/>
                <a:cs typeface="Menlo Regular" charset="0"/>
                <a:sym typeface="Menlo Regular" charset="0"/>
              </a:rPr>
              <a:t>, </a:t>
            </a:r>
            <a:r>
              <a:rPr lang="en-US" sz="1400" b="1" baseline="0" dirty="0">
                <a:solidFill>
                  <a:srgbClr val="FF0000"/>
                </a:solidFill>
                <a:latin typeface="Menlo Regular" charset="0"/>
                <a:cs typeface="Menlo Regular" charset="0"/>
                <a:sym typeface="Menlo Regular" charset="0"/>
              </a:rPr>
              <a:t>4</a:t>
            </a:r>
            <a:r>
              <a:rPr lang="en-US" sz="1400" b="1" baseline="0" dirty="0" smtClean="0">
                <a:solidFill>
                  <a:srgbClr val="FF0000"/>
                </a:solidFill>
                <a:latin typeface="Menlo Regular" charset="0"/>
                <a:cs typeface="Menlo Regular" charset="0"/>
                <a:sym typeface="Menlo Regular" charset="0"/>
              </a:rPr>
              <a:t>)</a:t>
            </a:r>
          </a:p>
          <a:p>
            <a:pPr>
              <a:tabLst>
                <a:tab pos="211027" algn="l"/>
              </a:tabLst>
            </a:pPr>
            <a:r>
              <a:rPr lang="en-US" sz="1400" b="1" baseline="0" dirty="0" smtClean="0">
                <a:solidFill>
                  <a:srgbClr val="FF0000"/>
                </a:solidFill>
                <a:latin typeface="Menlo Regular" charset="0"/>
                <a:cs typeface="Menlo Regular" charset="0"/>
                <a:sym typeface="Menlo Regular" charset="0"/>
              </a:rPr>
              <a:t>(topology())</a:t>
            </a:r>
            <a:endParaRPr lang="en-US" sz="1400" b="1" baseline="0" dirty="0">
              <a:solidFill>
                <a:srgbClr val="FF0000"/>
              </a:solidFill>
              <a:latin typeface="Menlo Regular" charset="0"/>
              <a:cs typeface="Menlo Regular" charset="0"/>
              <a:sym typeface="Menlo Regular"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206281297"/>
              </p:ext>
            </p:extLst>
          </p:nvPr>
        </p:nvGraphicFramePr>
        <p:xfrm>
          <a:off x="4935212" y="1611918"/>
          <a:ext cx="3644343" cy="2225040"/>
        </p:xfrm>
        <a:graphic>
          <a:graphicData uri="http://schemas.openxmlformats.org/drawingml/2006/table">
            <a:tbl>
              <a:tblPr firstRow="1" bandRow="1">
                <a:tableStyleId>{21E4AEA4-8DFA-4A89-87EB-49C32662AFE0}</a:tableStyleId>
              </a:tblPr>
              <a:tblGrid>
                <a:gridCol w="1499454"/>
                <a:gridCol w="214488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Component</a:t>
                      </a:r>
                      <a:endParaRPr lang="en-US" dirty="0"/>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Traces</a:t>
                      </a:r>
                      <a:endParaRPr lang="en-US"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(hostTable,1)</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(hostTable,2)</a:t>
                      </a:r>
                      <a:endParaRPr lang="en-US" baseline="-25000" dirty="0"/>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1,2]</a:t>
                      </a:r>
                      <a:endParaRPr lang="en-US" baseline="-25000" dirty="0"/>
                    </a:p>
                  </a:txBody>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(hostTable,3)</a:t>
                      </a:r>
                      <a:endParaRPr lang="en-US"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[false, 3]</a:t>
                      </a:r>
                      <a:endParaRPr lang="en-US" baseline="-25000" dirty="0"/>
                    </a:p>
                  </a:txBody>
                  <a:tcPr>
                    <a:solidFill>
                      <a:srgbClr val="FF0000"/>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(hostTable,4)</a:t>
                      </a:r>
                      <a:endParaRPr lang="en-US" strike="noStrike" baseline="-25000" dirty="0"/>
                    </a:p>
                  </a:txBody>
                  <a:tcPr>
                    <a:solidFill>
                      <a:srgbClr val="FF0000"/>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trike="noStrike" dirty="0" smtClean="0"/>
                        <a:t>[false, 3,4]</a:t>
                      </a:r>
                      <a:endParaRPr lang="en-US" strike="noStrike" baseline="-25000" dirty="0"/>
                    </a:p>
                  </a:txBody>
                  <a:tcPr>
                    <a:solidFill>
                      <a:srgbClr val="FF0000"/>
                    </a:solidFill>
                  </a:tcPr>
                </a:tc>
              </a:tr>
              <a:tr h="370840">
                <a:tc>
                  <a:txBody>
                    <a:bodyPr/>
                    <a:lstStyle/>
                    <a:p>
                      <a:r>
                        <a:rPr lang="en-US" baseline="0" dirty="0" smtClean="0"/>
                        <a:t>topology</a:t>
                      </a:r>
                      <a:endParaRPr lang="en-US" baseline="0" dirty="0"/>
                    </a:p>
                  </a:txBody>
                  <a:tcPr/>
                </a:tc>
                <a:tc>
                  <a:txBody>
                    <a:bodyPr/>
                    <a:lstStyle/>
                    <a:p>
                      <a:r>
                        <a:rPr lang="en-US" baseline="0" dirty="0" smtClean="0"/>
                        <a:t>[false,1,2],</a:t>
                      </a:r>
                      <a:r>
                        <a:rPr lang="en-US" baseline="0" dirty="0" smtClean="0">
                          <a:solidFill>
                            <a:srgbClr val="FF0000"/>
                          </a:solidFill>
                        </a:rPr>
                        <a:t>[false,3,4]</a:t>
                      </a:r>
                      <a:endParaRPr lang="en-US" baseline="0" dirty="0">
                        <a:solidFill>
                          <a:srgbClr val="FF0000"/>
                        </a:solidFill>
                      </a:endParaRPr>
                    </a:p>
                  </a:txBody>
                  <a:tcPr/>
                </a:tc>
              </a:tr>
            </a:tbl>
          </a:graphicData>
        </a:graphic>
      </p:graphicFrame>
      <p:sp>
        <p:nvSpPr>
          <p:cNvPr id="38" name="Rectangle 37"/>
          <p:cNvSpPr/>
          <p:nvPr/>
        </p:nvSpPr>
        <p:spPr>
          <a:xfrm>
            <a:off x="5133389" y="924735"/>
            <a:ext cx="2964123" cy="646331"/>
          </a:xfrm>
          <a:prstGeom prst="rect">
            <a:avLst/>
          </a:prstGeom>
        </p:spPr>
        <p:txBody>
          <a:bodyPr wrap="none">
            <a:spAutoFit/>
          </a:bodyPr>
          <a:lstStyle/>
          <a:p>
            <a:pPr algn="ctr"/>
            <a:r>
              <a:rPr lang="en-US" sz="1800" baseline="0" dirty="0" smtClean="0">
                <a:latin typeface="Menlo Bold" charset="0"/>
                <a:cs typeface="Menlo Bold" charset="0"/>
                <a:sym typeface="Menlo Bold" charset="0"/>
              </a:rPr>
              <a:t>Dependency table </a:t>
            </a:r>
            <a:br>
              <a:rPr lang="en-US" sz="1800" baseline="0" dirty="0" smtClean="0">
                <a:latin typeface="Menlo Bold" charset="0"/>
                <a:cs typeface="Menlo Bold" charset="0"/>
                <a:sym typeface="Menlo Bold" charset="0"/>
              </a:rPr>
            </a:br>
            <a:r>
              <a:rPr lang="en-US" sz="1800" baseline="0" dirty="0" smtClean="0">
                <a:latin typeface="Menlo Bold" charset="0"/>
                <a:cs typeface="Menlo Bold" charset="0"/>
                <a:sym typeface="Menlo Bold" charset="0"/>
              </a:rPr>
              <a:t>(aka inverted index)</a:t>
            </a:r>
            <a:endParaRPr lang="en-US" sz="1800" dirty="0"/>
          </a:p>
        </p:txBody>
      </p:sp>
      <p:sp>
        <p:nvSpPr>
          <p:cNvPr id="31" name="Rectangle 30"/>
          <p:cNvSpPr/>
          <p:nvPr/>
        </p:nvSpPr>
        <p:spPr>
          <a:xfrm>
            <a:off x="4930470" y="3989177"/>
            <a:ext cx="4015974" cy="461665"/>
          </a:xfrm>
          <a:prstGeom prst="rect">
            <a:avLst/>
          </a:prstGeom>
        </p:spPr>
        <p:txBody>
          <a:bodyPr wrap="square">
            <a:spAutoFit/>
          </a:bodyPr>
          <a:lstStyle/>
          <a:p>
            <a:r>
              <a:rPr lang="en-US" baseline="0" dirty="0" smtClean="0"/>
              <a:t>host 4 changes location =&gt;</a:t>
            </a:r>
            <a:endParaRPr lang="en-US" baseline="0" dirty="0"/>
          </a:p>
        </p:txBody>
      </p:sp>
      <p:sp>
        <p:nvSpPr>
          <p:cNvPr id="39" name="Rectangle 38"/>
          <p:cNvSpPr/>
          <p:nvPr/>
        </p:nvSpPr>
        <p:spPr>
          <a:xfrm>
            <a:off x="5128026" y="4522579"/>
            <a:ext cx="4015974" cy="830997"/>
          </a:xfrm>
          <a:prstGeom prst="rect">
            <a:avLst/>
          </a:prstGeom>
        </p:spPr>
        <p:txBody>
          <a:bodyPr wrap="square">
            <a:spAutoFit/>
          </a:bodyPr>
          <a:lstStyle/>
          <a:p>
            <a:r>
              <a:rPr lang="en-US" baseline="0" dirty="0" smtClean="0"/>
              <a:t>Mark all relevant entries as need revalidation.</a:t>
            </a:r>
            <a:endParaRPr lang="en-US" baseline="0" dirty="0"/>
          </a:p>
        </p:txBody>
      </p:sp>
      <p:sp>
        <p:nvSpPr>
          <p:cNvPr id="41" name="Rectangle 40"/>
          <p:cNvSpPr/>
          <p:nvPr/>
        </p:nvSpPr>
        <p:spPr>
          <a:xfrm>
            <a:off x="5113915" y="5338201"/>
            <a:ext cx="4015974" cy="1200328"/>
          </a:xfrm>
          <a:prstGeom prst="rect">
            <a:avLst/>
          </a:prstGeom>
        </p:spPr>
        <p:txBody>
          <a:bodyPr wrap="square">
            <a:spAutoFit/>
          </a:bodyPr>
          <a:lstStyle/>
          <a:p>
            <a:r>
              <a:rPr lang="en-US" baseline="0" dirty="0" smtClean="0"/>
              <a:t>Background re-validation process re-runs packets at marked leaves.</a:t>
            </a:r>
            <a:endParaRPr lang="en-US" baseline="0" dirty="0"/>
          </a:p>
        </p:txBody>
      </p:sp>
    </p:spTree>
    <p:extLst>
      <p:ext uri="{BB962C8B-B14F-4D97-AF65-F5344CB8AC3E}">
        <p14:creationId xmlns:p14="http://schemas.microsoft.com/office/powerpoint/2010/main" val="209533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Maple/ASU Components</a:t>
            </a:r>
            <a:endParaRPr lang="en-US" sz="3600" dirty="0"/>
          </a:p>
        </p:txBody>
      </p:sp>
      <p:pic>
        <p:nvPicPr>
          <p:cNvPr id="2" name="Picture 1"/>
          <p:cNvPicPr>
            <a:picLocks noChangeAspect="1"/>
          </p:cNvPicPr>
          <p:nvPr/>
        </p:nvPicPr>
        <p:blipFill>
          <a:blip r:embed="rId3"/>
          <a:stretch>
            <a:fillRect/>
          </a:stretch>
        </p:blipFill>
        <p:spPr>
          <a:xfrm>
            <a:off x="0" y="874127"/>
            <a:ext cx="9144000" cy="5595281"/>
          </a:xfrm>
          <a:prstGeom prst="rect">
            <a:avLst/>
          </a:prstGeom>
        </p:spPr>
      </p:pic>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72</a:t>
            </a:fld>
            <a:endParaRPr lang="en-US" dirty="0">
              <a:solidFill>
                <a:schemeClr val="bg2"/>
              </a:solidFill>
            </a:endParaRPr>
          </a:p>
        </p:txBody>
      </p:sp>
    </p:spTree>
    <p:extLst>
      <p:ext uri="{BB962C8B-B14F-4D97-AF65-F5344CB8AC3E}">
        <p14:creationId xmlns:p14="http://schemas.microsoft.com/office/powerpoint/2010/main" val="94123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457200" y="105664"/>
            <a:ext cx="8228164" cy="546482"/>
          </a:xfrm>
        </p:spPr>
        <p:txBody>
          <a:bodyPr>
            <a:noAutofit/>
          </a:bodyPr>
          <a:lstStyle/>
          <a:p>
            <a:pPr lvl="0">
              <a:buNone/>
            </a:pPr>
            <a:r>
              <a:rPr lang="en-US" sz="3600" dirty="0" smtClean="0"/>
              <a:t>Evaluations: Time to Recover from Failures </a:t>
            </a:r>
            <a:endParaRPr lang="en-US" sz="3600" dirty="0"/>
          </a:p>
        </p:txBody>
      </p:sp>
      <p:pic>
        <p:nvPicPr>
          <p:cNvPr id="2" name="Picture 1"/>
          <p:cNvPicPr>
            <a:picLocks noChangeAspect="1"/>
          </p:cNvPicPr>
          <p:nvPr/>
        </p:nvPicPr>
        <p:blipFill>
          <a:blip r:embed="rId3"/>
          <a:stretch>
            <a:fillRect/>
          </a:stretch>
        </p:blipFill>
        <p:spPr>
          <a:xfrm>
            <a:off x="1801062" y="990600"/>
            <a:ext cx="6022137" cy="4516603"/>
          </a:xfrm>
          <a:prstGeom prst="rect">
            <a:avLst/>
          </a:prstGeom>
        </p:spPr>
      </p:pic>
      <p:sp>
        <p:nvSpPr>
          <p:cNvPr id="4" name="Rectangle 3"/>
          <p:cNvSpPr/>
          <p:nvPr/>
        </p:nvSpPr>
        <p:spPr>
          <a:xfrm>
            <a:off x="1079112" y="5592870"/>
            <a:ext cx="7041760" cy="87781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sz="2800" baseline="0" dirty="0"/>
              <a:t>Maple: 6x,2x,3x improvement over </a:t>
            </a:r>
            <a:r>
              <a:rPr lang="en-US" sz="2800" baseline="0" dirty="0" smtClean="0"/>
              <a:t>Floodlight!</a:t>
            </a:r>
            <a:endParaRPr kumimoji="0" lang="en-US" sz="2800" i="0" u="none" strike="noStrike" kern="0" cap="none" spc="0" normalizeH="0" baseline="0" noProof="0" dirty="0">
              <a:ln>
                <a:noFill/>
              </a:ln>
              <a:solidFill>
                <a:srgbClr val="000090"/>
              </a:solidFill>
              <a:effectLst/>
              <a:uLnTx/>
              <a:uFillTx/>
              <a:latin typeface="Calibri"/>
              <a:ea typeface="+mn-ea"/>
              <a:cs typeface="+mn-cs"/>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73</a:t>
            </a:fld>
            <a:endParaRPr lang="en-US" dirty="0">
              <a:solidFill>
                <a:schemeClr val="bg2"/>
              </a:solidFill>
            </a:endParaRPr>
          </a:p>
        </p:txBody>
      </p:sp>
    </p:spTree>
    <p:extLst>
      <p:ext uri="{BB962C8B-B14F-4D97-AF65-F5344CB8AC3E}">
        <p14:creationId xmlns:p14="http://schemas.microsoft.com/office/powerpoint/2010/main" val="392124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r>
              <a:rPr lang="en-US" dirty="0" smtClean="0"/>
              <a:t>)</a:t>
            </a:r>
          </a:p>
          <a:p>
            <a:pPr lvl="1"/>
            <a:r>
              <a:rPr lang="en-US" dirty="0" smtClean="0"/>
              <a:t>Maple demo (Jason/Tony)</a:t>
            </a:r>
            <a:endParaRPr lang="en-US" dirty="0" smtClean="0"/>
          </a:p>
          <a:p>
            <a:pPr lvl="1"/>
            <a:r>
              <a:rPr lang="en-US" dirty="0" smtClean="0"/>
              <a:t>Problems of Maple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74</a:t>
            </a:fld>
            <a:endParaRPr lang="en-US" dirty="0">
              <a:solidFill>
                <a:schemeClr val="bg2"/>
              </a:solidFill>
            </a:endParaRPr>
          </a:p>
        </p:txBody>
      </p:sp>
    </p:spTree>
    <p:extLst>
      <p:ext uri="{BB962C8B-B14F-4D97-AF65-F5344CB8AC3E}">
        <p14:creationId xmlns:p14="http://schemas.microsoft.com/office/powerpoint/2010/main" val="186745024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Maple/Basic (aka Maple 1.0)</a:t>
            </a:r>
          </a:p>
          <a:p>
            <a:pPr lvl="1"/>
            <a:r>
              <a:rPr lang="en-US" dirty="0" smtClean="0"/>
              <a:t>Maple/auto-state-update (aka Maple 1.5</a:t>
            </a:r>
            <a:r>
              <a:rPr lang="en-US" dirty="0" smtClean="0"/>
              <a:t>)</a:t>
            </a:r>
          </a:p>
          <a:p>
            <a:pPr lvl="1"/>
            <a:r>
              <a:rPr lang="en-US" dirty="0"/>
              <a:t>Maple demo (Jason/Tony</a:t>
            </a:r>
            <a:r>
              <a:rPr lang="en-US" dirty="0" smtClean="0"/>
              <a:t>)</a:t>
            </a:r>
            <a:endParaRPr lang="en-US" dirty="0" smtClean="0"/>
          </a:p>
          <a:p>
            <a:pPr lvl="1"/>
            <a:r>
              <a:rPr lang="en-US" dirty="0"/>
              <a:t>Problems of Maple using trace tree</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75</a:t>
            </a:fld>
            <a:endParaRPr lang="en-US" dirty="0">
              <a:solidFill>
                <a:schemeClr val="bg2"/>
              </a:solidFill>
            </a:endParaRPr>
          </a:p>
        </p:txBody>
      </p:sp>
    </p:spTree>
    <p:extLst>
      <p:ext uri="{BB962C8B-B14F-4D97-AF65-F5344CB8AC3E}">
        <p14:creationId xmlns:p14="http://schemas.microsoft.com/office/powerpoint/2010/main" val="378167952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Problems of Trace Tree</a:t>
            </a:r>
            <a:endParaRPr lang="en-US" sz="3600" dirty="0"/>
          </a:p>
        </p:txBody>
      </p:sp>
      <p:sp>
        <p:nvSpPr>
          <p:cNvPr id="3" name="Content Placeholder 2"/>
          <p:cNvSpPr>
            <a:spLocks noGrp="1"/>
          </p:cNvSpPr>
          <p:nvPr>
            <p:ph idx="1"/>
          </p:nvPr>
        </p:nvSpPr>
        <p:spPr/>
        <p:txBody>
          <a:bodyPr/>
          <a:lstStyle/>
          <a:p>
            <a:r>
              <a:rPr lang="en-US" sz="3600" dirty="0" smtClean="0"/>
              <a:t>Latency: A reactive approach that waits </a:t>
            </a:r>
            <a:r>
              <a:rPr lang="en-US" sz="3600" dirty="0"/>
              <a:t>for punted packets to begin </a:t>
            </a:r>
            <a:r>
              <a:rPr lang="en-US" sz="3600" dirty="0" smtClean="0"/>
              <a:t>unfolding the </a:t>
            </a:r>
            <a:r>
              <a:rPr lang="en-US" sz="3600" dirty="0"/>
              <a:t>trace tree and generating </a:t>
            </a:r>
            <a:r>
              <a:rPr lang="en-US" sz="3600" dirty="0" smtClean="0"/>
              <a:t>rules</a:t>
            </a:r>
          </a:p>
          <a:p>
            <a:endParaRPr lang="en-US" sz="3600" dirty="0"/>
          </a:p>
          <a:p>
            <a:r>
              <a:rPr lang="en-US" sz="3600" dirty="0" smtClean="0"/>
              <a:t>Quality: Compiles </a:t>
            </a:r>
            <a:r>
              <a:rPr lang="en-US" sz="3600" dirty="0"/>
              <a:t>to </a:t>
            </a:r>
            <a:r>
              <a:rPr lang="en-US" sz="3600" dirty="0" smtClean="0"/>
              <a:t>a single </a:t>
            </a:r>
            <a:r>
              <a:rPr lang="en-US" sz="3600" dirty="0"/>
              <a:t>flow </a:t>
            </a:r>
            <a:r>
              <a:rPr lang="en-US" sz="3600" dirty="0" smtClean="0"/>
              <a:t>table</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76</a:t>
            </a:fld>
            <a:endParaRPr lang="en-US" dirty="0">
              <a:solidFill>
                <a:schemeClr val="bg2"/>
              </a:solidFill>
            </a:endParaRPr>
          </a:p>
        </p:txBody>
      </p:sp>
    </p:spTree>
    <p:extLst>
      <p:ext uri="{BB962C8B-B14F-4D97-AF65-F5344CB8AC3E}">
        <p14:creationId xmlns:p14="http://schemas.microsoft.com/office/powerpoint/2010/main" val="367116113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08093" y="85614"/>
            <a:ext cx="8931191" cy="685800"/>
          </a:xfrm>
          <a:ln/>
        </p:spPr>
        <p:txBody>
          <a:bodyPr/>
          <a:lstStyle/>
          <a:p>
            <a:r>
              <a:rPr lang="en-US" sz="3600" dirty="0" smtClean="0"/>
              <a:t>Why is Multi-Table Important (Simple GBP)?</a:t>
            </a:r>
            <a:endParaRPr lang="en-US" sz="3600" dirty="0"/>
          </a:p>
        </p:txBody>
      </p:sp>
      <p:sp>
        <p:nvSpPr>
          <p:cNvPr id="3" name="Slide Number Placeholder 2"/>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77</a:t>
            </a:fld>
            <a:endParaRPr lang="en-US" dirty="0">
              <a:solidFill>
                <a:schemeClr val="bg2"/>
              </a:solidFill>
            </a:endParaRPr>
          </a:p>
        </p:txBody>
      </p:sp>
      <p:grpSp>
        <p:nvGrpSpPr>
          <p:cNvPr id="57350" name="Group 57349"/>
          <p:cNvGrpSpPr/>
          <p:nvPr/>
        </p:nvGrpSpPr>
        <p:grpSpPr>
          <a:xfrm>
            <a:off x="250635" y="3808862"/>
            <a:ext cx="4828901" cy="2660498"/>
            <a:chOff x="668360" y="3808862"/>
            <a:chExt cx="4828901" cy="2660498"/>
          </a:xfrm>
        </p:grpSpPr>
        <p:sp>
          <p:nvSpPr>
            <p:cNvPr id="26" name="Oval 21"/>
            <p:cNvSpPr>
              <a:spLocks/>
            </p:cNvSpPr>
            <p:nvPr/>
          </p:nvSpPr>
          <p:spPr bwMode="auto">
            <a:xfrm>
              <a:off x="2525902" y="3808862"/>
              <a:ext cx="1116660"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ethSrc</a:t>
              </a:r>
              <a:endParaRPr lang="en-US" sz="1600" baseline="0" dirty="0">
                <a:latin typeface="Menlo Regular" charset="0"/>
                <a:cs typeface="Menlo Regular" charset="0"/>
                <a:sym typeface="Menlo Regular" charset="0"/>
              </a:endParaRPr>
            </a:p>
          </p:txBody>
        </p:sp>
        <p:sp>
          <p:nvSpPr>
            <p:cNvPr id="37" name="Oval 21"/>
            <p:cNvSpPr>
              <a:spLocks/>
            </p:cNvSpPr>
            <p:nvPr/>
          </p:nvSpPr>
          <p:spPr bwMode="auto">
            <a:xfrm>
              <a:off x="1224619" y="4830263"/>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10" name="Straight Arrow Connector 9"/>
            <p:cNvCxnSpPr>
              <a:stCxn id="26" idx="3"/>
              <a:endCxn id="37" idx="7"/>
            </p:cNvCxnSpPr>
            <p:nvPr/>
          </p:nvCxnSpPr>
          <p:spPr bwMode="auto">
            <a:xfrm flipH="1">
              <a:off x="2161763" y="4437658"/>
              <a:ext cx="527670" cy="500489"/>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2" name="Rectangle 11"/>
            <p:cNvSpPr/>
            <p:nvPr/>
          </p:nvSpPr>
          <p:spPr>
            <a:xfrm>
              <a:off x="2047758" y="4250995"/>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38" name="Straight Arrow Connector 37"/>
            <p:cNvCxnSpPr>
              <a:stCxn id="37" idx="3"/>
              <a:endCxn id="19" idx="0"/>
            </p:cNvCxnSpPr>
            <p:nvPr/>
          </p:nvCxnSpPr>
          <p:spPr bwMode="auto">
            <a:xfrm flipH="1">
              <a:off x="910641" y="5459059"/>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9" name="Rectangle 18"/>
            <p:cNvSpPr/>
            <p:nvPr/>
          </p:nvSpPr>
          <p:spPr bwMode="auto">
            <a:xfrm>
              <a:off x="668360" y="5932595"/>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1</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79893" y="5255682"/>
              <a:ext cx="469950" cy="461665"/>
            </a:xfrm>
            <a:prstGeom prst="rect">
              <a:avLst/>
            </a:prstGeom>
          </p:spPr>
          <p:txBody>
            <a:bodyPr wrap="none">
              <a:spAutoFit/>
            </a:bodyPr>
            <a:lstStyle/>
            <a:p>
              <a:r>
                <a:rPr lang="en-US" baseline="0" dirty="0" smtClean="0"/>
                <a:t>a</a:t>
              </a:r>
              <a:r>
                <a:rPr lang="en-US" dirty="0" smtClean="0"/>
                <a:t>1</a:t>
              </a:r>
              <a:endParaRPr lang="en-US" dirty="0"/>
            </a:p>
          </p:txBody>
        </p:sp>
        <p:cxnSp>
          <p:nvCxnSpPr>
            <p:cNvPr id="24" name="Straight Connector 23"/>
            <p:cNvCxnSpPr/>
            <p:nvPr/>
          </p:nvCxnSpPr>
          <p:spPr bwMode="auto">
            <a:xfrm flipV="1">
              <a:off x="2723567" y="4779502"/>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1" name="Rectangle 40"/>
            <p:cNvSpPr/>
            <p:nvPr/>
          </p:nvSpPr>
          <p:spPr bwMode="auto">
            <a:xfrm>
              <a:off x="2291152" y="5934591"/>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err="1"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2" name="Straight Arrow Connector 41"/>
            <p:cNvCxnSpPr>
              <a:stCxn id="37" idx="5"/>
              <a:endCxn id="41" idx="0"/>
            </p:cNvCxnSpPr>
            <p:nvPr/>
          </p:nvCxnSpPr>
          <p:spPr bwMode="auto">
            <a:xfrm>
              <a:off x="2161763" y="5459059"/>
              <a:ext cx="371670"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45" name="Straight Connector 44"/>
            <p:cNvCxnSpPr/>
            <p:nvPr/>
          </p:nvCxnSpPr>
          <p:spPr bwMode="auto">
            <a:xfrm flipV="1">
              <a:off x="1489120" y="5750766"/>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6" name="Rectangle 45"/>
            <p:cNvSpPr/>
            <p:nvPr/>
          </p:nvSpPr>
          <p:spPr>
            <a:xfrm>
              <a:off x="2252304" y="5274388"/>
              <a:ext cx="469950" cy="461665"/>
            </a:xfrm>
            <a:prstGeom prst="rect">
              <a:avLst/>
            </a:prstGeom>
          </p:spPr>
          <p:txBody>
            <a:bodyPr wrap="none">
              <a:spAutoFit/>
            </a:bodyPr>
            <a:lstStyle/>
            <a:p>
              <a:r>
                <a:rPr lang="en-US" baseline="0" dirty="0" smtClean="0"/>
                <a:t>a</a:t>
              </a:r>
              <a:r>
                <a:rPr lang="en-US" dirty="0" smtClean="0"/>
                <a:t>n</a:t>
              </a:r>
              <a:endParaRPr lang="en-US" dirty="0"/>
            </a:p>
          </p:txBody>
        </p:sp>
        <p:sp>
          <p:nvSpPr>
            <p:cNvPr id="47" name="Oval 21"/>
            <p:cNvSpPr>
              <a:spLocks/>
            </p:cNvSpPr>
            <p:nvPr/>
          </p:nvSpPr>
          <p:spPr bwMode="auto">
            <a:xfrm>
              <a:off x="3799824" y="4815547"/>
              <a:ext cx="1097932" cy="736680"/>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lgn="ctr">
                <a:tabLst>
                  <a:tab pos="211027" algn="l"/>
                </a:tabLst>
              </a:pPr>
              <a:r>
                <a:rPr lang="en-US" sz="1600" baseline="0" dirty="0" err="1" smtClean="0">
                  <a:latin typeface="Menlo Regular" charset="0"/>
                  <a:cs typeface="Menlo Regular" charset="0"/>
                  <a:sym typeface="Menlo Regular" charset="0"/>
                </a:rPr>
                <a:t>ethDst</a:t>
              </a:r>
              <a:endParaRPr lang="en-US" sz="1600" baseline="0" dirty="0">
                <a:latin typeface="Menlo Regular" charset="0"/>
                <a:cs typeface="Menlo Regular" charset="0"/>
                <a:sym typeface="Menlo Regular" charset="0"/>
              </a:endParaRPr>
            </a:p>
          </p:txBody>
        </p:sp>
        <p:cxnSp>
          <p:nvCxnSpPr>
            <p:cNvPr id="48" name="Straight Arrow Connector 47"/>
            <p:cNvCxnSpPr>
              <a:stCxn id="47" idx="3"/>
              <a:endCxn id="49" idx="0"/>
            </p:cNvCxnSpPr>
            <p:nvPr/>
          </p:nvCxnSpPr>
          <p:spPr bwMode="auto">
            <a:xfrm flipH="1">
              <a:off x="3485846" y="5444343"/>
              <a:ext cx="474766" cy="47353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49" name="Rectangle 48"/>
            <p:cNvSpPr/>
            <p:nvPr/>
          </p:nvSpPr>
          <p:spPr bwMode="auto">
            <a:xfrm>
              <a:off x="3243565" y="5917879"/>
              <a:ext cx="484561"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0" name="Rectangle 49"/>
            <p:cNvSpPr/>
            <p:nvPr/>
          </p:nvSpPr>
          <p:spPr>
            <a:xfrm>
              <a:off x="3325092" y="5247428"/>
              <a:ext cx="533374" cy="461665"/>
            </a:xfrm>
            <a:prstGeom prst="rect">
              <a:avLst/>
            </a:prstGeom>
          </p:spPr>
          <p:txBody>
            <a:bodyPr wrap="square">
              <a:spAutoFit/>
            </a:bodyPr>
            <a:lstStyle/>
            <a:p>
              <a:r>
                <a:rPr lang="en-US" baseline="0" dirty="0" smtClean="0"/>
                <a:t>a</a:t>
              </a:r>
              <a:r>
                <a:rPr lang="en-US" dirty="0" smtClean="0"/>
                <a:t>1</a:t>
              </a:r>
              <a:endParaRPr lang="en-US" dirty="0"/>
            </a:p>
          </p:txBody>
        </p:sp>
        <p:sp>
          <p:nvSpPr>
            <p:cNvPr id="51" name="Rectangle 50"/>
            <p:cNvSpPr/>
            <p:nvPr/>
          </p:nvSpPr>
          <p:spPr bwMode="auto">
            <a:xfrm>
              <a:off x="4866357" y="5919875"/>
              <a:ext cx="630904" cy="53476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a:t>
              </a:r>
              <a:r>
                <a:rPr kumimoji="0" lang="en-US" sz="2000" b="0" i="0" u="none" strike="noStrike" cap="none" normalizeH="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n2</a:t>
              </a:r>
              <a:endParaRPr kumimoji="0" lang="en-US" sz="2000" b="0" i="0" u="none" strike="noStrike" cap="none" normalizeH="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2" name="Straight Arrow Connector 51"/>
            <p:cNvCxnSpPr>
              <a:stCxn id="47" idx="5"/>
              <a:endCxn id="51" idx="0"/>
            </p:cNvCxnSpPr>
            <p:nvPr/>
          </p:nvCxnSpPr>
          <p:spPr bwMode="auto">
            <a:xfrm>
              <a:off x="4736968" y="5444343"/>
              <a:ext cx="444841" cy="475532"/>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cxnSp>
          <p:nvCxnSpPr>
            <p:cNvPr id="53" name="Straight Connector 52"/>
            <p:cNvCxnSpPr/>
            <p:nvPr/>
          </p:nvCxnSpPr>
          <p:spPr bwMode="auto">
            <a:xfrm flipV="1">
              <a:off x="4064325" y="5736050"/>
              <a:ext cx="618233" cy="1671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54" name="Rectangle 53"/>
            <p:cNvSpPr/>
            <p:nvPr/>
          </p:nvSpPr>
          <p:spPr>
            <a:xfrm>
              <a:off x="4827509" y="5259672"/>
              <a:ext cx="469950" cy="461665"/>
            </a:xfrm>
            <a:prstGeom prst="rect">
              <a:avLst/>
            </a:prstGeom>
          </p:spPr>
          <p:txBody>
            <a:bodyPr wrap="none">
              <a:spAutoFit/>
            </a:bodyPr>
            <a:lstStyle/>
            <a:p>
              <a:r>
                <a:rPr lang="en-US" baseline="0" dirty="0" smtClean="0"/>
                <a:t>a</a:t>
              </a:r>
              <a:r>
                <a:rPr lang="en-US" dirty="0" smtClean="0"/>
                <a:t>n</a:t>
              </a:r>
              <a:endParaRPr lang="en-US" dirty="0"/>
            </a:p>
          </p:txBody>
        </p:sp>
        <p:cxnSp>
          <p:nvCxnSpPr>
            <p:cNvPr id="55" name="Straight Arrow Connector 54"/>
            <p:cNvCxnSpPr>
              <a:stCxn id="26" idx="5"/>
              <a:endCxn id="47" idx="1"/>
            </p:cNvCxnSpPr>
            <p:nvPr/>
          </p:nvCxnSpPr>
          <p:spPr bwMode="auto">
            <a:xfrm>
              <a:off x="3479031" y="4437658"/>
              <a:ext cx="481581" cy="48577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aphicFrame>
        <p:nvGraphicFramePr>
          <p:cNvPr id="60" name="Table 59"/>
          <p:cNvGraphicFramePr>
            <a:graphicFrameLocks noGrp="1"/>
          </p:cNvGraphicFramePr>
          <p:nvPr>
            <p:extLst>
              <p:ext uri="{D42A27DB-BD31-4B8C-83A1-F6EECF244321}">
                <p14:modId xmlns:p14="http://schemas.microsoft.com/office/powerpoint/2010/main" val="737334138"/>
              </p:ext>
            </p:extLst>
          </p:nvPr>
        </p:nvGraphicFramePr>
        <p:xfrm>
          <a:off x="5412428" y="4155064"/>
          <a:ext cx="351017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070664"/>
                <a:gridCol w="1152921"/>
                <a:gridCol w="128659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n2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57351" name="Rectangle 57350"/>
          <p:cNvSpPr/>
          <p:nvPr/>
        </p:nvSpPr>
        <p:spPr>
          <a:xfrm>
            <a:off x="3229597" y="3542715"/>
            <a:ext cx="2217274" cy="1200329"/>
          </a:xfrm>
          <a:prstGeom prst="rect">
            <a:avLst/>
          </a:prstGeom>
        </p:spPr>
        <p:txBody>
          <a:bodyPr wrap="none">
            <a:spAutoFit/>
          </a:bodyPr>
          <a:lstStyle/>
          <a:p>
            <a:pPr marL="285750" indent="-285750">
              <a:buFontTx/>
              <a:buChar char="-"/>
            </a:pPr>
            <a:r>
              <a:rPr lang="en-US" sz="1800" baseline="0" dirty="0" smtClean="0">
                <a:latin typeface="+mn-lt"/>
                <a:cs typeface="Menlo Bold" charset="0"/>
                <a:sym typeface="Menlo Bold" charset="0"/>
              </a:rPr>
              <a:t>Assume n hosts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in </a:t>
            </a:r>
            <a:r>
              <a:rPr lang="en-US" sz="1800" baseline="0" dirty="0" err="1" smtClean="0">
                <a:latin typeface="+mn-lt"/>
                <a:cs typeface="Menlo Bold" charset="0"/>
                <a:sym typeface="Menlo Bold" charset="0"/>
              </a:rPr>
              <a:t>hostTable</a:t>
            </a:r>
            <a:endParaRPr lang="en-US" sz="1800" baseline="0" dirty="0" smtClean="0">
              <a:latin typeface="+mn-lt"/>
              <a:cs typeface="Menlo Bold" charset="0"/>
              <a:sym typeface="Menlo Bold" charset="0"/>
            </a:endParaRPr>
          </a:p>
          <a:p>
            <a:pPr marL="285750" indent="-285750">
              <a:buFontTx/>
              <a:buChar char="-"/>
            </a:pPr>
            <a:r>
              <a:rPr lang="en-US" sz="1800" baseline="0" dirty="0" smtClean="0">
                <a:latin typeface="+mn-lt"/>
                <a:cs typeface="Menlo Bold" charset="0"/>
                <a:sym typeface="Menlo Bold" charset="0"/>
              </a:rPr>
              <a:t>TT after </a:t>
            </a:r>
            <a:r>
              <a:rPr lang="en-US" sz="1800" baseline="0" dirty="0" err="1" smtClean="0">
                <a:latin typeface="+mn-lt"/>
                <a:cs typeface="Menlo Bold" charset="0"/>
                <a:sym typeface="Menlo Bold" charset="0"/>
              </a:rPr>
              <a:t>pingall</a:t>
            </a:r>
            <a:r>
              <a:rPr lang="en-US" sz="1800" baseline="0" dirty="0" smtClean="0">
                <a:latin typeface="+mn-lt"/>
                <a:cs typeface="Menlo Bold" charset="0"/>
                <a:sym typeface="Menlo Bold" charset="0"/>
              </a:rPr>
              <a:t/>
            </a:r>
            <a:br>
              <a:rPr lang="en-US" sz="1800" baseline="0" dirty="0" smtClean="0">
                <a:latin typeface="+mn-lt"/>
                <a:cs typeface="Menlo Bold" charset="0"/>
                <a:sym typeface="Menlo Bold" charset="0"/>
              </a:rPr>
            </a:br>
            <a:r>
              <a:rPr lang="en-US" sz="1800" baseline="0" dirty="0" smtClean="0">
                <a:latin typeface="+mn-lt"/>
                <a:cs typeface="Menlo Bold" charset="0"/>
                <a:sym typeface="Menlo Bold" charset="0"/>
              </a:rPr>
              <a:t>among the n hosts</a:t>
            </a:r>
            <a:endParaRPr lang="en-US" sz="1800" dirty="0">
              <a:latin typeface="+mn-lt"/>
            </a:endParaRPr>
          </a:p>
        </p:txBody>
      </p:sp>
      <p:sp>
        <p:nvSpPr>
          <p:cNvPr id="62" name="Rectangle 61"/>
          <p:cNvSpPr/>
          <p:nvPr/>
        </p:nvSpPr>
        <p:spPr>
          <a:xfrm>
            <a:off x="5268622" y="3734932"/>
            <a:ext cx="3797960" cy="369332"/>
          </a:xfrm>
          <a:prstGeom prst="rect">
            <a:avLst/>
          </a:prstGeom>
        </p:spPr>
        <p:txBody>
          <a:bodyPr wrap="none">
            <a:spAutoFit/>
          </a:bodyPr>
          <a:lstStyle/>
          <a:p>
            <a:r>
              <a:rPr lang="en-US" sz="1800" b="1" baseline="0" dirty="0" smtClean="0">
                <a:solidFill>
                  <a:srgbClr val="FF0000"/>
                </a:solidFill>
                <a:latin typeface="Menlo Bold" charset="0"/>
                <a:cs typeface="Menlo Bold" charset="0"/>
                <a:sym typeface="Menlo Bold" charset="0"/>
              </a:rPr>
              <a:t>Flow table from trace tree</a:t>
            </a:r>
            <a:endParaRPr lang="en-US" sz="1800" b="1" dirty="0">
              <a:solidFill>
                <a:srgbClr val="FF0000"/>
              </a:solidFill>
            </a:endParaRPr>
          </a:p>
        </p:txBody>
      </p:sp>
      <p:sp>
        <p:nvSpPr>
          <p:cNvPr id="63" name="Rectangle 62"/>
          <p:cNvSpPr/>
          <p:nvPr/>
        </p:nvSpPr>
        <p:spPr>
          <a:xfrm>
            <a:off x="6292321" y="6044083"/>
            <a:ext cx="1661164"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64" name="Rectangle 2"/>
          <p:cNvSpPr>
            <a:spLocks/>
          </p:cNvSpPr>
          <p:nvPr/>
        </p:nvSpPr>
        <p:spPr bwMode="auto">
          <a:xfrm>
            <a:off x="581000" y="885103"/>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68632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(2 Tables) Design</a:t>
            </a:r>
            <a:endParaRPr lang="en-US" sz="3200" dirty="0"/>
          </a:p>
        </p:txBody>
      </p:sp>
      <p:sp>
        <p:nvSpPr>
          <p:cNvPr id="8" name="Rectangle 1"/>
          <p:cNvSpPr>
            <a:spLocks noChangeArrowheads="1"/>
          </p:cNvSpPr>
          <p:nvPr/>
        </p:nvSpPr>
        <p:spPr bwMode="auto">
          <a:xfrm>
            <a:off x="-954432"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2090522" y="942012"/>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2042725" y="3522263"/>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167668539"/>
              </p:ext>
            </p:extLst>
          </p:nvPr>
        </p:nvGraphicFramePr>
        <p:xfrm>
          <a:off x="2087337" y="1230548"/>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0843808"/>
              </p:ext>
            </p:extLst>
          </p:nvPr>
        </p:nvGraphicFramePr>
        <p:xfrm>
          <a:off x="2089356" y="3839544"/>
          <a:ext cx="3992720"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217848"/>
                <a:gridCol w="1311412"/>
                <a:gridCol w="146346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regs</a:t>
                      </a:r>
                      <a:r>
                        <a:rPr lang="en-US" baseline="-25000" dirty="0" err="1" smtClean="0"/>
                        <a:t>rcSw</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p</a:t>
                      </a:r>
                      <a:r>
                        <a:rPr lang="en-US" baseline="-25000" dirty="0" err="1" smtClean="0"/>
                        <a:t>k,n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6428692" y="4514879"/>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n +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kn</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6621254" y="958820"/>
            <a:ext cx="2625238" cy="830997"/>
          </a:xfrm>
          <a:prstGeom prst="rect">
            <a:avLst/>
          </a:prstGeom>
        </p:spPr>
        <p:txBody>
          <a:bodyPr wrap="none">
            <a:spAutoFit/>
          </a:bodyPr>
          <a:lstStyle/>
          <a:p>
            <a:r>
              <a:rPr lang="en-US" baseline="0" dirty="0" smtClean="0">
                <a:latin typeface="+mn-lt"/>
                <a:cs typeface="Menlo Bold" charset="0"/>
                <a:sym typeface="Menlo Bold" charset="0"/>
              </a:rPr>
              <a:t>Assume k condition </a:t>
            </a:r>
            <a:br>
              <a:rPr lang="en-US" baseline="0" dirty="0" smtClean="0">
                <a:latin typeface="+mn-lt"/>
                <a:cs typeface="Menlo Bold" charset="0"/>
                <a:sym typeface="Menlo Bold" charset="0"/>
              </a:rPr>
            </a:br>
            <a:r>
              <a:rPr lang="en-US" baseline="0" dirty="0" smtClean="0">
                <a:latin typeface="+mn-lt"/>
                <a:cs typeface="Menlo Bold" charset="0"/>
                <a:sym typeface="Menlo Bold" charset="0"/>
              </a:rPr>
              <a:t>possibilities.</a:t>
            </a:r>
            <a:endParaRPr lang="en-US" dirty="0">
              <a:latin typeface="+mn-lt"/>
            </a:endParaRPr>
          </a:p>
        </p:txBody>
      </p:sp>
      <p:sp>
        <p:nvSpPr>
          <p:cNvPr id="3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78</a:t>
            </a:fld>
            <a:endParaRPr lang="en-US" dirty="0">
              <a:solidFill>
                <a:schemeClr val="bg2"/>
              </a:solidFill>
            </a:endParaRPr>
          </a:p>
        </p:txBody>
      </p:sp>
    </p:spTree>
    <p:extLst>
      <p:ext uri="{BB962C8B-B14F-4D97-AF65-F5344CB8AC3E}">
        <p14:creationId xmlns:p14="http://schemas.microsoft.com/office/powerpoint/2010/main" val="4878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a:t>
            </a:r>
            <a:r>
              <a:rPr lang="en-US" sz="3200" dirty="0" smtClean="0"/>
              <a:t>Multi-Table (3 Tables) Design</a:t>
            </a:r>
            <a:endParaRPr lang="en-US" sz="3200" dirty="0"/>
          </a:p>
        </p:txBody>
      </p:sp>
      <p:sp>
        <p:nvSpPr>
          <p:cNvPr id="8" name="Rectangle 1"/>
          <p:cNvSpPr>
            <a:spLocks noChangeArrowheads="1"/>
          </p:cNvSpPr>
          <p:nvPr/>
        </p:nvSpPr>
        <p:spPr bwMode="auto">
          <a:xfrm>
            <a:off x="-2675459" y="1868792"/>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13" name="Rectangle 2"/>
          <p:cNvSpPr>
            <a:spLocks/>
          </p:cNvSpPr>
          <p:nvPr/>
        </p:nvSpPr>
        <p:spPr bwMode="auto">
          <a:xfrm>
            <a:off x="369495" y="925301"/>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371825" y="3692680"/>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068674726"/>
              </p:ext>
            </p:extLst>
          </p:nvPr>
        </p:nvGraphicFramePr>
        <p:xfrm>
          <a:off x="366310" y="1213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1  </a:t>
                      </a:r>
                      <a:r>
                        <a:rPr lang="en-US" baseline="0" dirty="0" smtClean="0"/>
                        <a:t>jump 2</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=y</a:t>
                      </a:r>
                      <a:r>
                        <a:rPr lang="en-US" baseline="-25000" dirty="0" smtClean="0"/>
                        <a:t>2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srcCond</a:t>
                      </a:r>
                      <a:r>
                        <a:rPr lang="en-US" dirty="0" smtClean="0"/>
                        <a:t>=</a:t>
                      </a:r>
                      <a:r>
                        <a:rPr lang="en-US" dirty="0" err="1" smtClean="0"/>
                        <a:t>y</a:t>
                      </a:r>
                      <a:r>
                        <a:rPr lang="en-US" baseline="-25000" dirty="0" err="1" smtClean="0"/>
                        <a:t>n</a:t>
                      </a:r>
                      <a:r>
                        <a:rPr lang="en-US" baseline="-25000" dirty="0" smtClean="0"/>
                        <a:t>  </a:t>
                      </a:r>
                      <a:r>
                        <a:rPr lang="en-US" baseline="0" dirty="0" smtClean="0"/>
                        <a:t>jump 2</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17820568"/>
              </p:ext>
            </p:extLst>
          </p:nvPr>
        </p:nvGraphicFramePr>
        <p:xfrm>
          <a:off x="4982076" y="1661888"/>
          <a:ext cx="3992720" cy="249428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5804"/>
                <a:gridCol w="1322403"/>
                <a:gridCol w="1554513"/>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reg</a:t>
                      </a:r>
                      <a:r>
                        <a:rPr lang="en-US" baseline="-25000" dirty="0" err="1" smtClean="0"/>
                        <a:t>srcCond</a:t>
                      </a:r>
                      <a:endParaRPr lang="en-US" baseline="-25000"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regs</a:t>
                      </a:r>
                      <a:r>
                        <a:rPr lang="en-US" baseline="-25000" dirty="0" err="1" smtClean="0"/>
                        <a:t>dstCond</a:t>
                      </a:r>
                      <a:endParaRPr lang="en-US" baseline="-25000"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y</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p</a:t>
                      </a:r>
                      <a:r>
                        <a:rPr lang="en-US" baseline="-25000" dirty="0" smtClean="0"/>
                        <a:t>1,2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y</a:t>
                      </a:r>
                      <a:r>
                        <a:rPr lang="en-US" baseline="-25000" dirty="0" err="1"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aseline="0" dirty="0" err="1" smtClean="0"/>
                        <a:t>p</a:t>
                      </a:r>
                      <a:r>
                        <a:rPr lang="en-US" baseline="-25000" dirty="0" err="1" smtClean="0"/>
                        <a:t>k,k</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37" name="Rectangle 36"/>
          <p:cNvSpPr/>
          <p:nvPr/>
        </p:nvSpPr>
        <p:spPr>
          <a:xfrm>
            <a:off x="5805102" y="4404087"/>
            <a:ext cx="2329523" cy="50684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2n + k</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2</a:t>
            </a:r>
            <a:r>
              <a:rPr lang="en-US" altLang="zh-CN" baseline="0" dirty="0" smtClean="0">
                <a:solidFill>
                  <a:srgbClr val="000090"/>
                </a:solidFill>
                <a:latin typeface="Arial" pitchFamily="-105" charset="0"/>
                <a:ea typeface="ＭＳ Ｐゴシック" pitchFamily="-105" charset="-128"/>
                <a:cs typeface="ＭＳ Ｐゴシック" pitchFamily="-105" charset="-128"/>
              </a:rPr>
              <a:t> entries</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
        <p:nvSpPr>
          <p:cNvPr id="38" name="Rectangle 37"/>
          <p:cNvSpPr/>
          <p:nvPr/>
        </p:nvSpPr>
        <p:spPr>
          <a:xfrm>
            <a:off x="4671946" y="808417"/>
            <a:ext cx="4815498" cy="461665"/>
          </a:xfrm>
          <a:prstGeom prst="rect">
            <a:avLst/>
          </a:prstGeom>
        </p:spPr>
        <p:txBody>
          <a:bodyPr wrap="square">
            <a:spAutoFit/>
          </a:bodyPr>
          <a:lstStyle/>
          <a:p>
            <a:r>
              <a:rPr lang="en-US" baseline="0" dirty="0" smtClean="0">
                <a:cs typeface="Menlo Bold" charset="0"/>
                <a:sym typeface="Menlo Bold" charset="0"/>
              </a:rPr>
              <a:t>Assume k </a:t>
            </a:r>
            <a:r>
              <a:rPr lang="en-US" baseline="0" dirty="0">
                <a:cs typeface="Menlo Bold" charset="0"/>
                <a:sym typeface="Menlo Bold" charset="0"/>
              </a:rPr>
              <a:t>condition </a:t>
            </a:r>
            <a:r>
              <a:rPr lang="en-US" baseline="0" dirty="0" smtClean="0">
                <a:cs typeface="Menlo Bold" charset="0"/>
                <a:sym typeface="Menlo Bold" charset="0"/>
              </a:rPr>
              <a:t>possibilities.</a:t>
            </a:r>
            <a:endParaRPr lang="en-US"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2472392682"/>
              </p:ext>
            </p:extLst>
          </p:nvPr>
        </p:nvGraphicFramePr>
        <p:xfrm>
          <a:off x="385038" y="4009962"/>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ethDst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1  </a:t>
                      </a:r>
                      <a:r>
                        <a:rPr lang="en-US" baseline="0" dirty="0" smtClean="0"/>
                        <a:t>jump 3</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=y</a:t>
                      </a:r>
                      <a:r>
                        <a:rPr lang="en-US" baseline="-25000" dirty="0" smtClean="0"/>
                        <a:t>2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err="1" smtClean="0"/>
                        <a:t>reg</a:t>
                      </a:r>
                      <a:r>
                        <a:rPr lang="en-US" baseline="-25000" dirty="0" err="1" smtClean="0"/>
                        <a:t>dstCond</a:t>
                      </a:r>
                      <a:r>
                        <a:rPr lang="en-US" dirty="0" smtClean="0"/>
                        <a:t>=</a:t>
                      </a:r>
                      <a:r>
                        <a:rPr lang="en-US" dirty="0" err="1" smtClean="0"/>
                        <a:t>y</a:t>
                      </a:r>
                      <a:r>
                        <a:rPr lang="en-US" baseline="-25000" dirty="0" err="1" smtClean="0"/>
                        <a:t>n</a:t>
                      </a:r>
                      <a:r>
                        <a:rPr lang="en-US" baseline="-25000" dirty="0" smtClean="0"/>
                        <a:t>  </a:t>
                      </a:r>
                      <a:r>
                        <a:rPr lang="en-US" baseline="0" dirty="0" smtClean="0"/>
                        <a:t>jump 3</a:t>
                      </a:r>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smtClean="0"/>
                        <a:t>drop</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1" name="Rectangle 2"/>
          <p:cNvSpPr>
            <a:spLocks/>
          </p:cNvSpPr>
          <p:nvPr/>
        </p:nvSpPr>
        <p:spPr bwMode="auto">
          <a:xfrm>
            <a:off x="4995339" y="1378945"/>
            <a:ext cx="7231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3</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3" name="Rectangle 2"/>
          <p:cNvSpPr/>
          <p:nvPr/>
        </p:nvSpPr>
        <p:spPr>
          <a:xfrm>
            <a:off x="4527880" y="5064076"/>
            <a:ext cx="4737622" cy="1569660"/>
          </a:xfrm>
          <a:prstGeom prst="rect">
            <a:avLst/>
          </a:prstGeom>
        </p:spPr>
        <p:txBody>
          <a:bodyPr wrap="square">
            <a:spAutoFit/>
          </a:bodyPr>
          <a:lstStyle/>
          <a:p>
            <a:r>
              <a:rPr lang="nl-NL" baseline="0" dirty="0" err="1" smtClean="0">
                <a:latin typeface="+mn-lt"/>
                <a:cs typeface="Menlo Regular"/>
              </a:rPr>
              <a:t>Assume</a:t>
            </a:r>
            <a:r>
              <a:rPr lang="nl-NL" baseline="0" dirty="0" smtClean="0">
                <a:latin typeface="+mn-lt"/>
                <a:cs typeface="Menlo Regular"/>
              </a:rPr>
              <a:t> n = 4000, k = 100 </a:t>
            </a:r>
            <a:br>
              <a:rPr lang="nl-NL" baseline="0" dirty="0" smtClean="0">
                <a:latin typeface="+mn-lt"/>
                <a:cs typeface="Menlo Regular"/>
              </a:rPr>
            </a:br>
            <a:r>
              <a:rPr lang="nl-NL" baseline="0" dirty="0" smtClean="0">
                <a:latin typeface="+mn-lt"/>
                <a:cs typeface="Menlo Regular"/>
              </a:rPr>
              <a:t>n</a:t>
            </a:r>
            <a:r>
              <a:rPr lang="nl-NL" baseline="30000" dirty="0" smtClean="0">
                <a:latin typeface="+mn-lt"/>
                <a:cs typeface="Menlo Regular"/>
              </a:rPr>
              <a:t>2</a:t>
            </a:r>
            <a:r>
              <a:rPr lang="nl-NL" baseline="0" dirty="0" smtClean="0">
                <a:latin typeface="+mn-lt"/>
                <a:cs typeface="Menlo Regular"/>
              </a:rPr>
              <a:t>: 1,000,000                 = 1000K  2.5x</a:t>
            </a:r>
            <a:br>
              <a:rPr lang="nl-NL" baseline="0" dirty="0" smtClean="0">
                <a:latin typeface="+mn-lt"/>
                <a:cs typeface="Menlo Regular"/>
              </a:rPr>
            </a:br>
            <a:r>
              <a:rPr lang="nl-NL" baseline="0" dirty="0" err="1" smtClean="0">
                <a:latin typeface="+mn-lt"/>
                <a:cs typeface="Menlo Regular"/>
              </a:rPr>
              <a:t>n+kn</a:t>
            </a:r>
            <a:r>
              <a:rPr lang="nl-NL" baseline="0" dirty="0" smtClean="0">
                <a:latin typeface="+mn-lt"/>
                <a:cs typeface="Menlo Regular"/>
              </a:rPr>
              <a:t>:  4,000 + 400,000=   404K  22x</a:t>
            </a:r>
          </a:p>
          <a:p>
            <a:r>
              <a:rPr lang="nl-NL" baseline="0" dirty="0" smtClean="0">
                <a:latin typeface="+mn-lt"/>
                <a:cs typeface="Menlo Regular"/>
              </a:rPr>
              <a:t>2n + k</a:t>
            </a:r>
            <a:r>
              <a:rPr lang="nl-NL" baseline="30000" dirty="0" smtClean="0">
                <a:latin typeface="+mn-lt"/>
                <a:cs typeface="Menlo Regular"/>
              </a:rPr>
              <a:t>2</a:t>
            </a:r>
            <a:r>
              <a:rPr lang="nl-NL" baseline="0" dirty="0" smtClean="0">
                <a:latin typeface="+mn-lt"/>
                <a:cs typeface="Menlo Regular"/>
              </a:rPr>
              <a:t>: 8000 + 10,000 =     18K</a:t>
            </a:r>
            <a:endParaRPr lang="en-US" dirty="0">
              <a:latin typeface="+mn-lt"/>
            </a:endParaRPr>
          </a:p>
        </p:txBody>
      </p:sp>
      <p:sp>
        <p:nvSpPr>
          <p:cNvPr id="15"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79</a:t>
            </a:fld>
            <a:endParaRPr lang="en-US" dirty="0">
              <a:solidFill>
                <a:schemeClr val="bg2"/>
              </a:solidFill>
            </a:endParaRPr>
          </a:p>
        </p:txBody>
      </p:sp>
    </p:spTree>
    <p:extLst>
      <p:ext uri="{BB962C8B-B14F-4D97-AF65-F5344CB8AC3E}">
        <p14:creationId xmlns:p14="http://schemas.microsoft.com/office/powerpoint/2010/main" val="12492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a:ea typeface="ＭＳ Ｐゴシック" charset="0"/>
                <a:cs typeface="ＭＳ Ｐゴシック" charset="0"/>
              </a:rPr>
              <a:t>OpenDaylight</a:t>
            </a:r>
            <a:r>
              <a:rPr lang="en-US" sz="3200" dirty="0">
                <a:ea typeface="ＭＳ Ｐゴシック" charset="0"/>
                <a:cs typeface="ＭＳ Ｐゴシック" charset="0"/>
              </a:rPr>
              <a:t> Architecture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Tree>
    <p:extLst>
      <p:ext uri="{BB962C8B-B14F-4D97-AF65-F5344CB8AC3E}">
        <p14:creationId xmlns:p14="http://schemas.microsoft.com/office/powerpoint/2010/main" val="190048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Current SDN programming systems</a:t>
            </a:r>
          </a:p>
          <a:p>
            <a:r>
              <a:rPr lang="en-US" dirty="0" smtClean="0"/>
              <a:t>Algorithmic SDN programming</a:t>
            </a:r>
          </a:p>
          <a:p>
            <a:pPr lvl="1"/>
            <a:r>
              <a:rPr lang="en-US" dirty="0" smtClean="0"/>
              <a:t>Programming model</a:t>
            </a:r>
          </a:p>
          <a:p>
            <a:pPr lvl="1"/>
            <a:r>
              <a:rPr lang="en-US" dirty="0" smtClean="0"/>
              <a:t>Maple/TT (aka Maple 1.0)</a:t>
            </a:r>
          </a:p>
          <a:p>
            <a:pPr lvl="1"/>
            <a:r>
              <a:rPr lang="en-US" dirty="0" smtClean="0"/>
              <a:t>Maple/</a:t>
            </a:r>
            <a:r>
              <a:rPr lang="en-US" dirty="0" err="1" smtClean="0"/>
              <a:t>TT+auto-state-update</a:t>
            </a:r>
            <a:r>
              <a:rPr lang="en-US" dirty="0" smtClean="0"/>
              <a:t> (aka Maple 1.5)</a:t>
            </a:r>
          </a:p>
          <a:p>
            <a:pPr lvl="1"/>
            <a:r>
              <a:rPr lang="en-US" dirty="0"/>
              <a:t>Maple demo (Jason/Tony</a:t>
            </a:r>
            <a:r>
              <a:rPr lang="en-US" dirty="0" smtClean="0"/>
              <a:t>)</a:t>
            </a:r>
            <a:endParaRPr lang="en-US" dirty="0" smtClean="0"/>
          </a:p>
          <a:p>
            <a:pPr lvl="1"/>
            <a:r>
              <a:rPr lang="en-US" dirty="0" smtClean="0"/>
              <a:t>Problems </a:t>
            </a:r>
            <a:r>
              <a:rPr lang="en-US" dirty="0" smtClean="0"/>
              <a:t>of Maple using trace </a:t>
            </a:r>
            <a:r>
              <a:rPr lang="en-US" dirty="0" smtClean="0"/>
              <a:t>tree</a:t>
            </a:r>
          </a:p>
          <a:p>
            <a:pPr lvl="1"/>
            <a:r>
              <a:rPr lang="en-US" dirty="0" smtClean="0"/>
              <a:t>Magellan </a:t>
            </a:r>
            <a:r>
              <a:rPr lang="en-US" dirty="0" smtClean="0"/>
              <a:t>(aka Maple 2.0)</a:t>
            </a:r>
            <a:endParaRPr lang="en-US" dirty="0"/>
          </a:p>
          <a:p>
            <a:endParaRPr lang="en-US" dirty="0" smtClean="0"/>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80</a:t>
            </a:fld>
            <a:endParaRPr lang="en-US" dirty="0">
              <a:solidFill>
                <a:schemeClr val="bg2"/>
              </a:solidFill>
            </a:endParaRPr>
          </a:p>
        </p:txBody>
      </p:sp>
    </p:spTree>
    <p:extLst>
      <p:ext uri="{BB962C8B-B14F-4D97-AF65-F5344CB8AC3E}">
        <p14:creationId xmlns:p14="http://schemas.microsoft.com/office/powerpoint/2010/main" val="160761204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Magellan: Ideal Design Goal</a:t>
            </a:r>
            <a:endParaRPr lang="en-US" sz="3600" dirty="0"/>
          </a:p>
        </p:txBody>
      </p:sp>
      <p:sp>
        <p:nvSpPr>
          <p:cNvPr id="3" name="Content Placeholder 2"/>
          <p:cNvSpPr>
            <a:spLocks noGrp="1"/>
          </p:cNvSpPr>
          <p:nvPr>
            <p:ph idx="1"/>
          </p:nvPr>
        </p:nvSpPr>
        <p:spPr/>
        <p:txBody>
          <a:bodyPr/>
          <a:lstStyle/>
          <a:p>
            <a:r>
              <a:rPr lang="en-US" dirty="0" smtClean="0"/>
              <a:t>Proactively, fully generate flow tables</a:t>
            </a:r>
          </a:p>
          <a:p>
            <a:pPr lvl="1"/>
            <a:endParaRPr lang="en-US" dirty="0" smtClean="0"/>
          </a:p>
          <a:p>
            <a:r>
              <a:rPr lang="en-US" dirty="0" smtClean="0"/>
              <a:t>Problem</a:t>
            </a:r>
          </a:p>
          <a:p>
            <a:pPr lvl="1"/>
            <a:r>
              <a:rPr lang="en-US" dirty="0" smtClean="0"/>
              <a:t>Switch has limited computation model </a:t>
            </a:r>
          </a:p>
          <a:p>
            <a:pPr lvl="2"/>
            <a:r>
              <a:rPr lang="en-US" dirty="0" smtClean="0"/>
              <a:t>Execution paths that lead to non-switch-implementable actions (e.g., state update) still need to punt</a:t>
            </a:r>
          </a:p>
          <a:p>
            <a:pPr lvl="2"/>
            <a:r>
              <a:rPr lang="en-US" dirty="0" smtClean="0"/>
              <a:t>Non-compact </a:t>
            </a:r>
            <a:r>
              <a:rPr lang="en-US" dirty="0" err="1" smtClean="0"/>
              <a:t>mappable</a:t>
            </a:r>
            <a:r>
              <a:rPr lang="en-US" dirty="0" smtClean="0"/>
              <a:t> instructions need punt as well</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81</a:t>
            </a:fld>
            <a:endParaRPr lang="en-US" dirty="0">
              <a:solidFill>
                <a:schemeClr val="bg2"/>
              </a:solidFill>
            </a:endParaRPr>
          </a:p>
        </p:txBody>
      </p:sp>
    </p:spTree>
    <p:extLst>
      <p:ext uri="{BB962C8B-B14F-4D97-AF65-F5344CB8AC3E}">
        <p14:creationId xmlns:p14="http://schemas.microsoft.com/office/powerpoint/2010/main" val="32177002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737556"/>
            <a:ext cx="8290245" cy="279067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D]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Tree>
    <p:extLst>
      <p:ext uri="{BB962C8B-B14F-4D97-AF65-F5344CB8AC3E}">
        <p14:creationId xmlns:p14="http://schemas.microsoft.com/office/powerpoint/2010/main" val="5002921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 Example Non-Compact </a:t>
            </a:r>
            <a:r>
              <a:rPr lang="en-US" sz="3200" dirty="0" err="1"/>
              <a:t>Mappable</a:t>
            </a:r>
            <a:r>
              <a:rPr lang="en-US" sz="3200" dirty="0"/>
              <a:t> Instruction</a:t>
            </a:r>
          </a:p>
        </p:txBody>
      </p:sp>
      <p:sp>
        <p:nvSpPr>
          <p:cNvPr id="5" name="Rectangle 2"/>
          <p:cNvSpPr>
            <a:spLocks/>
          </p:cNvSpPr>
          <p:nvPr/>
        </p:nvSpPr>
        <p:spPr bwMode="auto">
          <a:xfrm>
            <a:off x="510109" y="2568222"/>
            <a:ext cx="8290245" cy="2803212"/>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1600" baseline="0" dirty="0" err="1" smtClean="0">
                <a:latin typeface="Menlo Regular"/>
                <a:cs typeface="Menlo Regular"/>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smtClean="0">
                <a:latin typeface="Menlo Regular"/>
                <a:cs typeface="Menlo Regular"/>
              </a:rPr>
              <a:t>22                  </a:t>
            </a:r>
            <a:r>
              <a:rPr lang="nl-NL" sz="1600" baseline="0" dirty="0">
                <a:solidFill>
                  <a:srgbClr val="FF0000"/>
                </a:solidFill>
                <a:latin typeface="Menlo Regular"/>
                <a:cs typeface="Menlo Regular"/>
              </a:rPr>
              <a:t>// </a:t>
            </a:r>
            <a:r>
              <a:rPr lang="nl-NL" sz="1600" baseline="0" dirty="0" smtClean="0">
                <a:solidFill>
                  <a:srgbClr val="FF0000"/>
                </a:solidFill>
                <a:latin typeface="Menlo Regular"/>
                <a:cs typeface="Menlo Regular"/>
              </a:rPr>
              <a:t>policy</a:t>
            </a:r>
          </a:p>
          <a:p>
            <a:r>
              <a:rPr lang="nl-NL" sz="1600" baseline="0" dirty="0">
                <a:latin typeface="Menlo Regular"/>
                <a:cs typeface="Menlo Regular"/>
              </a:rPr>
              <a:t>servers   = [A, B, </a:t>
            </a:r>
            <a:r>
              <a:rPr lang="nl-NL" sz="1600" baseline="0" dirty="0" smtClean="0">
                <a:latin typeface="Menlo Regular"/>
                <a:cs typeface="Menlo Regular"/>
              </a:rPr>
              <a:t>C]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net </a:t>
            </a:r>
            <a:r>
              <a:rPr lang="nl-NL" sz="1600" baseline="0" dirty="0" err="1">
                <a:solidFill>
                  <a:srgbClr val="FF0000"/>
                </a:solidFill>
                <a:latin typeface="Menlo Regular"/>
                <a:cs typeface="Menlo Regular"/>
              </a:rPr>
              <a:t>func</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r>
              <a:rPr lang="nl-NL" sz="1600" baseline="0" dirty="0" err="1" smtClean="0">
                <a:latin typeface="Menlo Regular"/>
                <a:cs typeface="Menlo Regular"/>
              </a:rPr>
              <a:t>hostTable</a:t>
            </a:r>
            <a:r>
              <a:rPr lang="nl-NL" sz="1600" baseline="0" dirty="0" smtClean="0">
                <a:latin typeface="Menlo Regular"/>
                <a:cs typeface="Menlo Regular"/>
              </a:rPr>
              <a:t> = </a:t>
            </a:r>
            <a:r>
              <a:rPr lang="nl-NL" sz="1600" baseline="0" dirty="0">
                <a:latin typeface="Menlo Regular"/>
                <a:cs typeface="Menlo Regular"/>
              </a:rPr>
              <a:t>{A:0,B:1,C:2,D:3} </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a:t>
            </a:r>
            <a:r>
              <a:rPr lang="nl-NL" sz="1600" baseline="0" dirty="0">
                <a:solidFill>
                  <a:srgbClr val="FF0000"/>
                </a:solidFill>
                <a:latin typeface="Menlo Regular"/>
                <a:cs typeface="Menlo Regular"/>
              </a:rPr>
              <a:t>/ </a:t>
            </a:r>
            <a:r>
              <a:rPr lang="nl-NL" sz="1600" baseline="0" dirty="0" err="1">
                <a:solidFill>
                  <a:srgbClr val="FF0000"/>
                </a:solidFill>
                <a:latin typeface="Menlo Regular"/>
                <a:cs typeface="Menlo Regular"/>
              </a:rPr>
              <a:t>netview</a:t>
            </a:r>
            <a:r>
              <a:rPr lang="nl-NL" sz="1600" baseline="0" dirty="0">
                <a:solidFill>
                  <a:srgbClr val="FF0000"/>
                </a:solidFill>
                <a:latin typeface="Menlo Regular"/>
                <a:cs typeface="Menlo Regular"/>
              </a:rPr>
              <a:t/>
            </a:r>
            <a:br>
              <a:rPr lang="nl-NL" sz="1600" baseline="0" dirty="0">
                <a:solidFill>
                  <a:srgbClr val="FF0000"/>
                </a:solidFill>
                <a:latin typeface="Menlo Regular"/>
                <a:cs typeface="Menlo Regular"/>
              </a:rPr>
            </a:br>
            <a:endParaRPr lang="nl-NL" sz="1600" baseline="0" dirty="0">
              <a:latin typeface="Menlo Regular"/>
              <a:cs typeface="Menlo Regular"/>
            </a:endParaRPr>
          </a:p>
          <a:p>
            <a:r>
              <a:rPr lang="nl-NL" sz="1600" baseline="0" dirty="0" err="1">
                <a:latin typeface="Menlo Regular"/>
                <a:cs typeface="Menlo Regular"/>
              </a:rPr>
              <a:t>def</a:t>
            </a:r>
            <a:r>
              <a:rPr lang="nl-NL" sz="1600" baseline="0" dirty="0">
                <a:latin typeface="Menlo Regular"/>
                <a:cs typeface="Menlo Regular"/>
              </a:rPr>
              <a:t> </a:t>
            </a:r>
            <a:r>
              <a:rPr lang="nl-NL" sz="1600" baseline="0" dirty="0" err="1">
                <a:latin typeface="Menlo Regular"/>
                <a:cs typeface="Menlo Regular"/>
              </a:rPr>
              <a:t>onPacketIn</a:t>
            </a:r>
            <a:r>
              <a:rPr lang="nl-NL" sz="1600" baseline="0" dirty="0">
                <a:latin typeface="Menlo Regular"/>
                <a:cs typeface="Menlo Regular"/>
              </a:rPr>
              <a:t>(p)</a:t>
            </a:r>
            <a:r>
              <a:rPr lang="nl-NL" sz="1600" baseline="0" dirty="0" smtClean="0">
                <a:latin typeface="Menlo Regular"/>
                <a:cs typeface="Menlo Regular"/>
              </a:rPr>
              <a:t>:              </a:t>
            </a:r>
            <a:r>
              <a:rPr lang="nl-NL" sz="1600" baseline="0" dirty="0" smtClean="0">
                <a:solidFill>
                  <a:srgbClr val="FF0000"/>
                </a:solidFill>
                <a:latin typeface="Menlo Regular"/>
                <a:cs typeface="Menlo Regular"/>
              </a:rPr>
              <a:t>// </a:t>
            </a:r>
            <a:r>
              <a:rPr lang="nl-NL" sz="1600" baseline="0" dirty="0" err="1" smtClean="0">
                <a:solidFill>
                  <a:srgbClr val="FF0000"/>
                </a:solidFill>
                <a:latin typeface="Menlo Regular"/>
                <a:cs typeface="Menlo Regular"/>
              </a:rPr>
              <a:t>policy+netfunc</a:t>
            </a:r>
            <a:r>
              <a:rPr lang="nl-NL" sz="1600" baseline="0" dirty="0" err="1">
                <a:solidFill>
                  <a:srgbClr val="FF0000"/>
                </a:solidFill>
                <a:latin typeface="Menlo Regular"/>
                <a:cs typeface="Menlo Regular"/>
              </a:rPr>
              <a:t>+</a:t>
            </a:r>
            <a:r>
              <a:rPr lang="nl-NL" sz="1600" baseline="0" dirty="0" err="1" smtClean="0">
                <a:solidFill>
                  <a:srgbClr val="FF0000"/>
                </a:solidFill>
                <a:latin typeface="Menlo Regular"/>
                <a:cs typeface="Menlo Regular"/>
              </a:rPr>
              <a:t>netvw</a:t>
            </a:r>
            <a:r>
              <a:rPr lang="nl-NL" sz="1600" baseline="0" dirty="0" smtClean="0">
                <a:solidFill>
                  <a:srgbClr val="FF0000"/>
                </a:solidFill>
                <a:latin typeface="Menlo Regular"/>
                <a:cs typeface="Menlo Regular"/>
              </a:rPr>
              <a:t> -&gt; DP</a:t>
            </a:r>
            <a:endParaRPr lang="nl-NL" sz="1600" baseline="0" dirty="0">
              <a:solidFill>
                <a:srgbClr val="FF0000"/>
              </a:solidFill>
              <a:latin typeface="Menlo Regular"/>
              <a:cs typeface="Menlo Regular"/>
            </a:endParaRPr>
          </a:p>
          <a:p>
            <a:r>
              <a:rPr lang="nl-NL" sz="1600" baseline="0" dirty="0" smtClean="0">
                <a:solidFill>
                  <a:srgbClr val="B21889"/>
                </a:solidFill>
                <a:latin typeface="Menlo Regular"/>
                <a:cs typeface="Menlo Regular"/>
                <a:sym typeface="Menlo Regular" charset="0"/>
              </a:rPr>
              <a:t>  i</a:t>
            </a:r>
            <a:r>
              <a:rPr lang="en-US" sz="1600" baseline="0" dirty="0" smtClean="0">
                <a:solidFill>
                  <a:srgbClr val="B21889"/>
                </a:solidFill>
                <a:latin typeface="Menlo Regular"/>
                <a:cs typeface="Menlo Regular"/>
                <a:sym typeface="Menlo Regular" charset="0"/>
              </a:rPr>
              <a:t>f </a:t>
            </a:r>
            <a:r>
              <a:rPr lang="nl-NL" sz="1600" baseline="0" dirty="0" err="1" smtClean="0">
                <a:latin typeface="Menlo Regular"/>
                <a:cs typeface="Menlo Regular"/>
                <a:sym typeface="Menlo Regular" charset="0"/>
              </a:rPr>
              <a:t>blockPort</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p.tcp_dst</a:t>
            </a:r>
            <a:r>
              <a:rPr lang="nl-NL" sz="1600" baseline="0" dirty="0" smtClean="0">
                <a:latin typeface="Menlo Regular"/>
                <a:cs typeface="Menlo Regular"/>
              </a:rPr>
              <a:t>:</a:t>
            </a:r>
            <a:br>
              <a:rPr lang="nl-NL" sz="1600" baseline="0" dirty="0" smtClean="0">
                <a:latin typeface="Menlo Regular"/>
                <a:cs typeface="Menlo Regular"/>
              </a:rPr>
            </a:br>
            <a:r>
              <a:rPr lang="nl-NL" sz="1600" baseline="0" dirty="0" smtClean="0">
                <a:latin typeface="Menlo Regular"/>
                <a:cs typeface="Menlo Regular"/>
              </a:rPr>
              <a:t>   return drop</a:t>
            </a:r>
          </a:p>
          <a:p>
            <a:r>
              <a:rPr lang="en-US" sz="1600" baseline="0" dirty="0" smtClean="0">
                <a:solidFill>
                  <a:srgbClr val="B21889"/>
                </a:solidFill>
                <a:latin typeface="Menlo Regular"/>
                <a:cs typeface="Menlo Regular"/>
                <a:sym typeface="Menlo Regular" charset="0"/>
              </a:rPr>
              <a:t>  else:</a:t>
            </a:r>
            <a:br>
              <a:rPr lang="en-US" sz="1600" baseline="0" dirty="0" smtClean="0">
                <a:solidFill>
                  <a:srgbClr val="B21889"/>
                </a:solidFill>
                <a:latin typeface="Menlo Regular"/>
                <a:cs typeface="Menlo Regular"/>
                <a:sym typeface="Menlo Regular" charset="0"/>
              </a:rPr>
            </a:br>
            <a:r>
              <a:rPr lang="en-US" sz="1600" baseline="0" dirty="0" smtClean="0">
                <a:solidFill>
                  <a:srgbClr val="B21889"/>
                </a:solidFill>
                <a:latin typeface="Menlo Regular"/>
                <a:cs typeface="Menlo Regular"/>
                <a:sym typeface="Menlo Regular" charset="0"/>
              </a:rPr>
              <a:t>   </a:t>
            </a:r>
            <a:r>
              <a:rPr lang="nl-NL" sz="1600" baseline="0" dirty="0" smtClean="0">
                <a:latin typeface="Menlo Regular"/>
                <a:cs typeface="Menlo Regular"/>
              </a:rPr>
              <a:t>s </a:t>
            </a:r>
            <a:r>
              <a:rPr lang="nl-NL" sz="1600" baseline="0" dirty="0">
                <a:latin typeface="Menlo Regular"/>
                <a:cs typeface="Menlo Regular"/>
              </a:rPr>
              <a:t>= </a:t>
            </a:r>
            <a:r>
              <a:rPr lang="nl-NL" sz="1600" baseline="0" dirty="0" smtClean="0">
                <a:latin typeface="Menlo Regular"/>
                <a:cs typeface="Menlo Regular"/>
              </a:rPr>
              <a:t>servers[</a:t>
            </a:r>
            <a:r>
              <a:rPr lang="nl-NL" sz="1600" baseline="0" dirty="0" err="1" smtClean="0">
                <a:latin typeface="Menlo Regular"/>
                <a:cs typeface="Menlo Regular"/>
              </a:rPr>
              <a:t>p.ip_src</a:t>
            </a:r>
            <a:r>
              <a:rPr lang="nl-NL" sz="1600" baseline="0" dirty="0" smtClean="0">
                <a:latin typeface="Menlo Regular"/>
                <a:cs typeface="Menlo Regular"/>
              </a:rPr>
              <a:t> </a:t>
            </a:r>
            <a:r>
              <a:rPr lang="nl-NL" sz="1600" baseline="0" dirty="0">
                <a:latin typeface="Menlo Regular"/>
                <a:cs typeface="Menlo Regular"/>
              </a:rPr>
              <a:t>% </a:t>
            </a:r>
            <a:r>
              <a:rPr lang="nl-NL" sz="1600" baseline="0" dirty="0" err="1" smtClean="0">
                <a:latin typeface="Menlo Regular"/>
                <a:cs typeface="Menlo Regular"/>
              </a:rPr>
              <a:t>len</a:t>
            </a:r>
            <a:r>
              <a:rPr lang="nl-NL" sz="1600" baseline="0" dirty="0" smtClean="0">
                <a:latin typeface="Menlo Regular"/>
                <a:cs typeface="Menlo Regular"/>
              </a:rPr>
              <a:t>(servers)]</a:t>
            </a:r>
            <a:endParaRPr lang="en-US" sz="1600" baseline="0" dirty="0" smtClean="0">
              <a:solidFill>
                <a:srgbClr val="B21889"/>
              </a:solidFill>
              <a:latin typeface="Menlo Regular"/>
              <a:cs typeface="Menlo Regular"/>
              <a:sym typeface="Menlo Regular" charset="0"/>
            </a:endParaRPr>
          </a:p>
          <a:p>
            <a:r>
              <a:rPr lang="en-US" sz="1600" baseline="0" dirty="0">
                <a:solidFill>
                  <a:srgbClr val="B21889"/>
                </a:solidFill>
                <a:latin typeface="Menlo Regular"/>
                <a:cs typeface="Menlo Regular"/>
                <a:sym typeface="Menlo Regular" charset="0"/>
              </a:rPr>
              <a:t> </a:t>
            </a:r>
            <a:r>
              <a:rPr lang="en-US" sz="1600" baseline="0" dirty="0" smtClean="0">
                <a:solidFill>
                  <a:srgbClr val="B21889"/>
                </a:solidFill>
                <a:latin typeface="Menlo Regular"/>
                <a:cs typeface="Menlo Regular"/>
                <a:sym typeface="Menlo Regular" charset="0"/>
              </a:rPr>
              <a:t>  return </a:t>
            </a:r>
            <a:r>
              <a:rPr lang="nl-NL" sz="1600" baseline="0" dirty="0" smtClean="0">
                <a:latin typeface="Menlo Regular"/>
                <a:cs typeface="Menlo Regular"/>
              </a:rPr>
              <a:t>forward([</a:t>
            </a:r>
            <a:r>
              <a:rPr lang="nl-NL" sz="1600" baseline="0" dirty="0" err="1" smtClean="0">
                <a:latin typeface="Menlo Regular"/>
                <a:cs typeface="Menlo Regular"/>
              </a:rPr>
              <a:t>hostTable</a:t>
            </a:r>
            <a:r>
              <a:rPr lang="nl-NL" sz="1600" baseline="0" dirty="0" smtClean="0">
                <a:latin typeface="Menlo Regular"/>
                <a:cs typeface="Menlo Regular"/>
              </a:rPr>
              <a:t>[s]])</a:t>
            </a:r>
            <a:endParaRPr lang="en-US" sz="1600" baseline="0" dirty="0">
              <a:latin typeface="Menlo Regular"/>
              <a:cs typeface="Menlo Regular"/>
              <a:sym typeface="Menlo Regular" charset="0"/>
            </a:endParaRPr>
          </a:p>
          <a:p>
            <a:endParaRPr lang="nl-NL" sz="1600" baseline="0" dirty="0" smtClean="0">
              <a:latin typeface="Menlo Regular"/>
              <a:cs typeface="Menlo Regular"/>
            </a:endParaRPr>
          </a:p>
        </p:txBody>
      </p:sp>
      <p:sp>
        <p:nvSpPr>
          <p:cNvPr id="6" name="Rounded Rectangular Callout 5"/>
          <p:cNvSpPr/>
          <p:nvPr/>
        </p:nvSpPr>
        <p:spPr bwMode="auto">
          <a:xfrm>
            <a:off x="6245413" y="955224"/>
            <a:ext cx="2510118" cy="1031952"/>
          </a:xfrm>
          <a:prstGeom prst="wedgeRoundRectCallout">
            <a:avLst>
              <a:gd name="adj1" fmla="val -177449"/>
              <a:gd name="adj2" fmla="val 1459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baseline="0" dirty="0" smtClean="0">
                <a:latin typeface="Menlo Regular" charset="0"/>
                <a:cs typeface="Menlo Regular" charset="0"/>
                <a:sym typeface="Menlo Regular" charset="0"/>
              </a:rPr>
              <a:t>3 instead of 4 servers</a:t>
            </a:r>
            <a:endParaRPr lang="en-US" baseline="0" dirty="0">
              <a:latin typeface="Menlo Regular" charset="0"/>
              <a:cs typeface="Menlo Regular" charset="0"/>
              <a:sym typeface="Menlo Regular" charset="0"/>
            </a:endParaRPr>
          </a:p>
        </p:txBody>
      </p:sp>
      <p:sp>
        <p:nvSpPr>
          <p:cNvPr id="8" name="Rectangle 7"/>
          <p:cNvSpPr/>
          <p:nvPr/>
        </p:nvSpPr>
        <p:spPr>
          <a:xfrm>
            <a:off x="1000904" y="5681605"/>
            <a:ext cx="7310540"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There is no compact representation of instruction </a:t>
            </a:r>
            <a:r>
              <a:rPr lang="en-US" altLang="zh-CN" baseline="0" dirty="0" err="1" smtClean="0">
                <a:solidFill>
                  <a:srgbClr val="000090"/>
                </a:solidFill>
                <a:latin typeface="Courier New"/>
                <a:ea typeface="ＭＳ Ｐゴシック" pitchFamily="-105" charset="-128"/>
                <a:cs typeface="Courier New"/>
              </a:rPr>
              <a:t>pkt-attr</a:t>
            </a:r>
            <a:r>
              <a:rPr lang="en-US" altLang="zh-CN" baseline="0" dirty="0" smtClean="0">
                <a:solidFill>
                  <a:srgbClr val="000090"/>
                </a:solidFill>
                <a:latin typeface="Courier New"/>
                <a:ea typeface="ＭＳ Ｐゴシック" pitchFamily="-105" charset="-128"/>
                <a:cs typeface="Courier New"/>
              </a:rPr>
              <a:t> % k</a:t>
            </a:r>
            <a:r>
              <a:rPr lang="en-US" altLang="zh-CN" baseline="0" dirty="0" smtClean="0">
                <a:solidFill>
                  <a:srgbClr val="000090"/>
                </a:solidFill>
                <a:latin typeface="Arial" pitchFamily="-105" charset="0"/>
                <a:ea typeface="ＭＳ Ｐゴシック" pitchFamily="-105" charset="-128"/>
                <a:cs typeface="ＭＳ Ｐゴシック" pitchFamily="-105" charset="-128"/>
              </a:rPr>
              <a:t>, where there is no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err="1" smtClean="0">
                <a:solidFill>
                  <a:srgbClr val="000090"/>
                </a:solidFill>
                <a:latin typeface="Arial" pitchFamily="-105" charset="0"/>
                <a:ea typeface="ＭＳ Ｐゴシック" pitchFamily="-105" charset="-128"/>
                <a:cs typeface="ＭＳ Ｐゴシック" pitchFamily="-105" charset="-128"/>
              </a:rPr>
              <a:t>s.t.</a:t>
            </a:r>
            <a:r>
              <a:rPr lang="en-US" altLang="zh-CN" baseline="0" dirty="0" smtClean="0">
                <a:solidFill>
                  <a:srgbClr val="000090"/>
                </a:solidFill>
                <a:latin typeface="Arial" pitchFamily="-105" charset="0"/>
                <a:ea typeface="ＭＳ Ｐゴシック" pitchFamily="-105" charset="-128"/>
                <a:cs typeface="ＭＳ Ｐゴシック" pitchFamily="-105" charset="-128"/>
              </a:rPr>
              <a:t> k = 2</a:t>
            </a:r>
            <a:r>
              <a:rPr lang="en-US" altLang="zh-CN" baseline="30000" dirty="0" smtClean="0">
                <a:solidFill>
                  <a:srgbClr val="000090"/>
                </a:solidFill>
                <a:latin typeface="Arial" pitchFamily="-105" charset="0"/>
                <a:ea typeface="ＭＳ Ｐゴシック" pitchFamily="-105" charset="-128"/>
                <a:cs typeface="ＭＳ Ｐゴシック" pitchFamily="-105" charset="-128"/>
              </a:rPr>
              <a:t>i</a:t>
            </a:r>
            <a:r>
              <a:rPr lang="en-US" altLang="zh-CN" baseline="0" dirty="0" smtClean="0">
                <a:solidFill>
                  <a:srgbClr val="000090"/>
                </a:solidFill>
                <a:latin typeface="Arial" pitchFamily="-105" charset="0"/>
                <a:ea typeface="ＭＳ Ｐゴシック" pitchFamily="-105" charset="-128"/>
                <a:cs typeface="ＭＳ Ｐゴシック" pitchFamily="-105" charset="-128"/>
              </a:rPr>
              <a: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10473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Goal and Basic Ideas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Maximize flow table hit using minimal flow table size</a:t>
            </a:r>
          </a:p>
          <a:p>
            <a:endParaRPr lang="en-US" dirty="0"/>
          </a:p>
          <a:p>
            <a:r>
              <a:rPr lang="en-US" dirty="0" smtClean="0"/>
              <a:t>Basic idea:</a:t>
            </a:r>
          </a:p>
          <a:p>
            <a:pPr lvl="1"/>
            <a:r>
              <a:rPr lang="en-US" dirty="0" smtClean="0"/>
              <a:t>Trace tree is a mostly </a:t>
            </a:r>
            <a:r>
              <a:rPr lang="en-US" dirty="0" err="1" smtClean="0"/>
              <a:t>blackbox</a:t>
            </a:r>
            <a:r>
              <a:rPr lang="en-US" dirty="0" smtClean="0"/>
              <a:t> approach, while Magellan starts with the other extreme---a </a:t>
            </a:r>
            <a:r>
              <a:rPr lang="en-US" dirty="0" err="1" smtClean="0"/>
              <a:t>whitebox</a:t>
            </a:r>
            <a:r>
              <a:rPr lang="en-US" dirty="0" smtClean="0"/>
              <a:t> approach.</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84</a:t>
            </a:fld>
            <a:endParaRPr lang="en-US" dirty="0">
              <a:solidFill>
                <a:schemeClr val="bg2"/>
              </a:solidFill>
            </a:endParaRPr>
          </a:p>
        </p:txBody>
      </p:sp>
    </p:spTree>
    <p:extLst>
      <p:ext uri="{BB962C8B-B14F-4D97-AF65-F5344CB8AC3E}">
        <p14:creationId xmlns:p14="http://schemas.microsoft.com/office/powerpoint/2010/main" val="182995419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Basic Ideas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85</a:t>
            </a:fld>
            <a:endParaRPr lang="en-US" dirty="0">
              <a:solidFill>
                <a:schemeClr val="bg2"/>
              </a:solidFill>
            </a:endParaRPr>
          </a:p>
        </p:txBody>
      </p:sp>
      <p:sp>
        <p:nvSpPr>
          <p:cNvPr id="5" name="Content Placeholder 4"/>
          <p:cNvSpPr>
            <a:spLocks noGrp="1"/>
          </p:cNvSpPr>
          <p:nvPr>
            <p:ph idx="1"/>
          </p:nvPr>
        </p:nvSpPr>
        <p:spPr/>
        <p:txBody>
          <a:bodyPr/>
          <a:lstStyle/>
          <a:p>
            <a:r>
              <a:rPr lang="en-US" dirty="0" smtClean="0">
                <a:cs typeface="Menlo Regular"/>
              </a:rPr>
              <a:t>Function f consists of a sequence of instructions I</a:t>
            </a:r>
            <a:r>
              <a:rPr lang="en-US" baseline="-25000" dirty="0" smtClean="0">
                <a:cs typeface="Menlo Regular"/>
              </a:rPr>
              <a:t>1</a:t>
            </a:r>
            <a:r>
              <a:rPr lang="en-US" dirty="0" smtClean="0">
                <a:cs typeface="Menlo Regular"/>
              </a:rPr>
              <a:t>, I</a:t>
            </a:r>
            <a:r>
              <a:rPr lang="en-US" baseline="-25000" dirty="0" smtClean="0">
                <a:cs typeface="Menlo Regular"/>
              </a:rPr>
              <a:t>2</a:t>
            </a:r>
            <a:r>
              <a:rPr lang="en-US" dirty="0" smtClean="0">
                <a:cs typeface="Menlo Regular"/>
              </a:rPr>
              <a:t>, </a:t>
            </a:r>
            <a:r>
              <a:rPr lang="is-IS" dirty="0" smtClean="0">
                <a:cs typeface="Menlo Regular"/>
              </a:rPr>
              <a:t>…, I</a:t>
            </a:r>
            <a:r>
              <a:rPr lang="is-IS" baseline="-25000" dirty="0" smtClean="0">
                <a:cs typeface="Menlo Regular"/>
              </a:rPr>
              <a:t>n</a:t>
            </a:r>
            <a:r>
              <a:rPr lang="is-IS" dirty="0" smtClean="0">
                <a:cs typeface="Menlo Regular"/>
              </a:rPr>
              <a:t>.</a:t>
            </a:r>
            <a:endParaRPr lang="en-US" dirty="0">
              <a:cs typeface="Menlo Regular"/>
            </a:endParaRPr>
          </a:p>
          <a:p>
            <a:r>
              <a:rPr lang="en-US" dirty="0" smtClean="0">
                <a:cs typeface="Menlo Regular"/>
                <a:sym typeface="Menlo Regular" charset="0"/>
              </a:rPr>
              <a:t>Each </a:t>
            </a:r>
            <a:r>
              <a:rPr lang="en-US" dirty="0">
                <a:cs typeface="Menlo Regular"/>
                <a:sym typeface="Menlo Regular" charset="0"/>
              </a:rPr>
              <a:t>instruction </a:t>
            </a:r>
            <a:r>
              <a:rPr lang="en-US" dirty="0" smtClean="0">
                <a:cs typeface="Menlo Regular"/>
                <a:sym typeface="Menlo Regular" charset="0"/>
              </a:rPr>
              <a:t>I is </a:t>
            </a:r>
            <a:r>
              <a:rPr lang="en-US" dirty="0">
                <a:cs typeface="Menlo Regular"/>
                <a:sym typeface="Menlo Regular" charset="0"/>
              </a:rPr>
              <a:t>a mapping from input variable states to output variable </a:t>
            </a:r>
            <a:r>
              <a:rPr lang="en-US" dirty="0" smtClean="0">
                <a:cs typeface="Menlo Regular"/>
                <a:sym typeface="Menlo Regular" charset="0"/>
              </a:rPr>
              <a:t>states</a:t>
            </a:r>
            <a:endParaRPr lang="en-US" dirty="0">
              <a:cs typeface="Menlo Regular"/>
              <a:sym typeface="Menlo Regula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45383221"/>
              </p:ext>
            </p:extLst>
          </p:nvPr>
        </p:nvGraphicFramePr>
        <p:xfrm>
          <a:off x="1139408" y="3297062"/>
          <a:ext cx="6795058" cy="1483360"/>
        </p:xfrm>
        <a:graphic>
          <a:graphicData uri="http://schemas.openxmlformats.org/drawingml/2006/table">
            <a:tbl>
              <a:tblPr firstRow="1" bandRow="1">
                <a:tableStyleId>{3C2FFA5D-87B4-456A-9821-1D502468CF0F}</a:tableStyleId>
              </a:tblPr>
              <a:tblGrid>
                <a:gridCol w="1505989"/>
                <a:gridCol w="1505989"/>
                <a:gridCol w="1891540"/>
                <a:gridCol w="1891540"/>
              </a:tblGrid>
              <a:tr h="370840">
                <a:tc>
                  <a:txBody>
                    <a:bodyPr/>
                    <a:lstStyle/>
                    <a:p>
                      <a:pPr algn="ctr"/>
                      <a:r>
                        <a:rPr lang="en-US" sz="1600" dirty="0" err="1" smtClean="0"/>
                        <a:t>InVar</a:t>
                      </a:r>
                      <a:r>
                        <a:rPr lang="en-US" sz="1600" dirty="0" smtClean="0"/>
                        <a:t>(I)</a:t>
                      </a:r>
                      <a:r>
                        <a:rPr lang="en-US" sz="1600" baseline="-25000" dirty="0" smtClean="0"/>
                        <a:t>1</a:t>
                      </a:r>
                      <a:endParaRPr lang="en-US" sz="1600" baseline="-25000" dirty="0"/>
                    </a:p>
                  </a:txBody>
                  <a:tcPr/>
                </a:tc>
                <a:tc>
                  <a:txBody>
                    <a:bodyPr/>
                    <a:lstStyle/>
                    <a:p>
                      <a:pPr algn="ctr"/>
                      <a:r>
                        <a:rPr lang="en-US" sz="1600" dirty="0" err="1" smtClean="0"/>
                        <a:t>InVar</a:t>
                      </a:r>
                      <a:r>
                        <a:rPr lang="en-US" sz="1600" dirty="0" smtClean="0"/>
                        <a:t>(I)</a:t>
                      </a:r>
                      <a:r>
                        <a:rPr lang="en-US" sz="1600" baseline="-25000" dirty="0" smtClean="0"/>
                        <a:t>2</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InVar</a:t>
                      </a:r>
                      <a:r>
                        <a:rPr lang="en-US" sz="1600" dirty="0" smtClean="0"/>
                        <a:t>(I)</a:t>
                      </a:r>
                      <a:r>
                        <a:rPr lang="en-US" sz="1600" baseline="-25000" dirty="0" smtClean="0"/>
                        <a:t>3</a:t>
                      </a:r>
                    </a:p>
                  </a:txBody>
                  <a:tcPr/>
                </a:tc>
                <a:tc>
                  <a:txBody>
                    <a:bodyPr/>
                    <a:lstStyle/>
                    <a:p>
                      <a:pPr algn="ctr"/>
                      <a:r>
                        <a:rPr lang="en-US" sz="1600" dirty="0" err="1" smtClean="0"/>
                        <a:t>OutVar</a:t>
                      </a:r>
                      <a:r>
                        <a:rPr lang="en-US" sz="1600" dirty="0" smtClean="0"/>
                        <a:t>(I)</a:t>
                      </a:r>
                      <a:endParaRPr lang="en-US" sz="1600" dirty="0"/>
                    </a:p>
                  </a:txBody>
                  <a:tcPr/>
                </a:tc>
              </a:tr>
              <a:tr h="370840">
                <a:tc>
                  <a:txBody>
                    <a:bodyPr/>
                    <a:lstStyle/>
                    <a:p>
                      <a:pPr algn="ctr"/>
                      <a:r>
                        <a:rPr lang="en-US" sz="1600" dirty="0" smtClean="0"/>
                        <a:t>1</a:t>
                      </a:r>
                      <a:endParaRPr lang="en-US" sz="1600" baseline="-25000" dirty="0"/>
                    </a:p>
                  </a:txBody>
                  <a:tcPr/>
                </a:tc>
                <a:tc>
                  <a:txBody>
                    <a:bodyPr/>
                    <a:lstStyle/>
                    <a:p>
                      <a:pPr algn="ctr"/>
                      <a:r>
                        <a:rPr lang="en-US" sz="1600" dirty="0" smtClean="0"/>
                        <a:t>1</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err="1" smtClean="0"/>
                        <a:t>OutVar</a:t>
                      </a:r>
                      <a:r>
                        <a:rPr lang="en-US" sz="1600" dirty="0" smtClean="0"/>
                        <a:t>(I)=Ins(1,1,1)</a:t>
                      </a: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Tree>
    <p:extLst>
      <p:ext uri="{BB962C8B-B14F-4D97-AF65-F5344CB8AC3E}">
        <p14:creationId xmlns:p14="http://schemas.microsoft.com/office/powerpoint/2010/main" val="34721660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86</a:t>
            </a:fld>
            <a:endParaRPr lang="en-US" dirty="0">
              <a:solidFill>
                <a:schemeClr val="bg2"/>
              </a:solidFill>
            </a:endParaRPr>
          </a:p>
        </p:txBody>
      </p:sp>
      <p:sp>
        <p:nvSpPr>
          <p:cNvPr id="8" name="Rectangle 2"/>
          <p:cNvSpPr>
            <a:spLocks/>
          </p:cNvSpPr>
          <p:nvPr/>
        </p:nvSpPr>
        <p:spPr bwMode="auto">
          <a:xfrm>
            <a:off x="482222" y="899214"/>
            <a:ext cx="8296145" cy="25487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0.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3.   </a:t>
            </a:r>
            <a:r>
              <a:rPr lang="en-US" sz="1800" baseline="0" dirty="0" smtClean="0">
                <a:solidFill>
                  <a:srgbClr val="B21889"/>
                </a:solidFill>
                <a:latin typeface="Menlo Regular" charset="0"/>
                <a:cs typeface="Menlo Regular" charset="0"/>
                <a:sym typeface="Menlo Regular" charset="0"/>
              </a:rPr>
              <a:t>if</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000000"/>
                </a:solidFill>
                <a:latin typeface="Menlo Regular" charset="0"/>
                <a:cs typeface="Menlo Regular" charset="0"/>
                <a:sym typeface="Menlo Regular" charset="0"/>
              </a:rPr>
              <a:t>4.</a:t>
            </a:r>
            <a:r>
              <a:rPr lang="en-US" sz="1800" baseline="0" dirty="0" smtClean="0">
                <a:solidFill>
                  <a:srgbClr val="B21889"/>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a:t>
            </a:r>
            <a:r>
              <a:rPr lang="en-US" sz="1800" baseline="0" dirty="0" smtClean="0">
                <a:solidFill>
                  <a:srgbClr val="B21889"/>
                </a:solidFill>
                <a:latin typeface="Menlo Regular" charset="0"/>
                <a:cs typeface="Menlo Regular" charset="0"/>
                <a:sym typeface="Menlo Regular" charset="0"/>
              </a:rPr>
              <a:t>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5. </a:t>
            </a:r>
            <a:r>
              <a:rPr lang="en-US" sz="1800" baseline="0" dirty="0">
                <a:solidFill>
                  <a:srgbClr val="B21889"/>
                </a:solidFill>
                <a:latin typeface="Menlo Regular" charset="0"/>
                <a:cs typeface="Menlo Regular" charset="0"/>
                <a:sym typeface="Menlo Regular" charset="0"/>
              </a:rPr>
              <a:t> </a:t>
            </a:r>
            <a:r>
              <a:rPr lang="en-US" sz="1800" baseline="0" dirty="0" smtClean="0">
                <a:solidFill>
                  <a:srgbClr val="B21889"/>
                </a:solidFill>
                <a:latin typeface="Menlo Regular" charset="0"/>
                <a:cs typeface="Menlo Regular" charset="0"/>
                <a:sym typeface="Menlo Regular" charset="0"/>
              </a:rPr>
              <a:t> else</a:t>
            </a:r>
            <a:endParaRPr lang="en-US" sz="1800" baseline="0" dirty="0" smtClean="0">
              <a:latin typeface="Menlo Regular" charset="0"/>
              <a:cs typeface="Menlo Regular" charset="0"/>
              <a:sym typeface="Menlo Regular" charset="0"/>
            </a:endParaRPr>
          </a:p>
          <a:p>
            <a:pPr marL="457200" indent="-457200">
              <a:buAutoNum type="arabicPeriod" startAt="6"/>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 }</a:t>
            </a:r>
            <a:endParaRPr lang="en-US" sz="1800" baseline="0" dirty="0">
              <a:latin typeface="Menlo Regular" charset="0"/>
              <a:cs typeface="Menlo Regular" charset="0"/>
              <a:sym typeface="Menlo Regular" charset="0"/>
            </a:endParaRPr>
          </a:p>
        </p:txBody>
      </p:sp>
      <p:sp>
        <p:nvSpPr>
          <p:cNvPr id="12" name="Rectangle 2"/>
          <p:cNvSpPr>
            <a:spLocks/>
          </p:cNvSpPr>
          <p:nvPr/>
        </p:nvSpPr>
        <p:spPr bwMode="auto">
          <a:xfrm>
            <a:off x="465289" y="3859725"/>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186735740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87</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73002353"/>
              </p:ext>
            </p:extLst>
          </p:nvPr>
        </p:nvGraphicFramePr>
        <p:xfrm>
          <a:off x="151630" y="3960283"/>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40429279"/>
              </p:ext>
            </p:extLst>
          </p:nvPr>
        </p:nvGraphicFramePr>
        <p:xfrm>
          <a:off x="5158254" y="4013907"/>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80002" y="350861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74430771"/>
              </p:ext>
            </p:extLst>
          </p:nvPr>
        </p:nvGraphicFramePr>
        <p:xfrm>
          <a:off x="2604143" y="3943349"/>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dstCond</a:t>
                      </a:r>
                      <a:r>
                        <a:rPr lang="en-US" sz="1600" baseline="-25000" dirty="0" smtClean="0"/>
                        <a:t>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2^48</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532514" y="349167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168470" y="35029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23627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73825847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Problem and Improvement the Initial Approach</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88</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04708005"/>
              </p:ext>
            </p:extLst>
          </p:nvPr>
        </p:nvGraphicFramePr>
        <p:xfrm>
          <a:off x="222185" y="3480509"/>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1</a:t>
                      </a:r>
                      <a:endParaRPr lang="en-US" sz="1600" baseline="-25000" dirty="0"/>
                    </a:p>
                  </a:txBody>
                  <a:tcPr/>
                </a:tc>
                <a:tc>
                  <a:txBody>
                    <a:bodyPr/>
                    <a:lstStyle/>
                    <a:p>
                      <a:pPr algn="ctr"/>
                      <a:r>
                        <a:rPr lang="en-US" sz="1600" dirty="0" smtClean="0"/>
                        <a:t>srcCond</a:t>
                      </a:r>
                      <a:r>
                        <a:rPr lang="en-US" sz="1600" baseline="-25000" dirty="0" smtClean="0"/>
                        <a:t>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2</a:t>
                      </a:r>
                      <a:endParaRPr lang="en-US" sz="16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srcCond</a:t>
                      </a:r>
                      <a:r>
                        <a:rPr lang="en-US" sz="1600" baseline="-25000" dirty="0" smtClean="0"/>
                        <a:t>2^48</a:t>
                      </a:r>
                      <a:br>
                        <a:rPr lang="en-US" sz="1600" baseline="-25000" dirty="0" smtClean="0"/>
                      </a:br>
                      <a:r>
                        <a:rPr lang="en-US" sz="1600" baseline="0" dirty="0" smtClean="0"/>
                        <a:t>jump I2</a:t>
                      </a:r>
                      <a:endParaRPr lang="en-US" sz="1600" baseline="-25000" dirty="0" smtClean="0"/>
                    </a:p>
                  </a:txBody>
                  <a:tcPr/>
                </a:tc>
              </a:tr>
            </a:tbl>
          </a:graphicData>
        </a:graphic>
      </p:graphicFrame>
      <p:sp>
        <p:nvSpPr>
          <p:cNvPr id="3" name="Rectangle 2"/>
          <p:cNvSpPr/>
          <p:nvPr/>
        </p:nvSpPr>
        <p:spPr>
          <a:xfrm>
            <a:off x="150557" y="3028838"/>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sp>
        <p:nvSpPr>
          <p:cNvPr id="12" name="Rounded Rectangular Callout 11"/>
          <p:cNvSpPr/>
          <p:nvPr/>
        </p:nvSpPr>
        <p:spPr bwMode="auto">
          <a:xfrm>
            <a:off x="1255889" y="1068116"/>
            <a:ext cx="4713111" cy="1951662"/>
          </a:xfrm>
          <a:prstGeom prst="wedgeRoundRectCallout">
            <a:avLst>
              <a:gd name="adj1" fmla="val -63282"/>
              <a:gd name="adj2" fmla="val 8164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Table construction does not consider available </a:t>
            </a:r>
            <a:r>
              <a:rPr lang="en-US" sz="2000" baseline="0" dirty="0" smtClean="0">
                <a:solidFill>
                  <a:schemeClr val="bg1"/>
                </a:solidFill>
                <a:latin typeface="Menlo Regular" charset="0"/>
                <a:cs typeface="Menlo Regular" charset="0"/>
                <a:sym typeface="Menlo Regular" charset="0"/>
              </a:rPr>
              <a:t>state </a:t>
            </a:r>
            <a:r>
              <a:rPr lang="en-US" sz="2000" baseline="0" dirty="0" smtClean="0">
                <a:latin typeface="Menlo Regular" charset="0"/>
                <a:cs typeface="Menlo Regular" charset="0"/>
                <a:sym typeface="Menlo Regular" charset="0"/>
              </a:rPr>
              <a:t>info: only the n values in current </a:t>
            </a:r>
            <a:r>
              <a:rPr lang="en-US" sz="2000" baseline="0" dirty="0" err="1" smtClean="0">
                <a:latin typeface="Menlo Regular" charset="0"/>
                <a:cs typeface="Menlo Regular" charset="0"/>
                <a:sym typeface="Menlo Regular" charset="0"/>
              </a:rPr>
              <a:t>hostTable</a:t>
            </a:r>
            <a:r>
              <a:rPr lang="en-US" sz="2000" baseline="0" dirty="0" smtClean="0">
                <a:latin typeface="Menlo Regular" charset="0"/>
                <a:cs typeface="Menlo Regular" charset="0"/>
                <a:sym typeface="Menlo Regular" charset="0"/>
              </a:rPr>
              <a:t> state are needed. Hence table size should be n+1, not 2</a:t>
            </a:r>
            <a:r>
              <a:rPr lang="en-US" sz="2000" baseline="30000" dirty="0" smtClean="0">
                <a:latin typeface="Menlo Regular" charset="0"/>
                <a:cs typeface="Menlo Regular" charset="0"/>
                <a:sym typeface="Menlo Regular" charset="0"/>
              </a:rPr>
              <a:t>48</a:t>
            </a:r>
            <a:endParaRPr lang="en-US" sz="2000" baseline="30000" dirty="0">
              <a:latin typeface="Menlo Regular" charset="0"/>
              <a:cs typeface="Menlo Regular" charset="0"/>
              <a:sym typeface="Menlo Regular" charset="0"/>
            </a:endParaRPr>
          </a:p>
        </p:txBody>
      </p:sp>
      <p:sp>
        <p:nvSpPr>
          <p:cNvPr id="5" name="Rectangle 4"/>
          <p:cNvSpPr/>
          <p:nvPr/>
        </p:nvSpPr>
        <p:spPr>
          <a:xfrm>
            <a:off x="239887" y="6016726"/>
            <a:ext cx="8607779"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I1.   </a:t>
            </a:r>
            <a:r>
              <a:rPr lang="en-US" sz="1800" baseline="0" dirty="0" err="1">
                <a:latin typeface="Menlo Bold" charset="0"/>
                <a:cs typeface="Menlo Bold" charset="0"/>
                <a:sym typeface="Menlo Bold" charset="0"/>
              </a:rPr>
              <a:t>ConditionSet</a:t>
            </a:r>
            <a:r>
              <a:rPr lang="en-US" sz="1800" baseline="0" dirty="0">
                <a:latin typeface="Menlo Bold" charset="0"/>
                <a:cs typeface="Menlo Bold" charset="0"/>
                <a:sym typeface="Menlo Bold" charset="0"/>
              </a:rPr>
              <a:t> </a:t>
            </a:r>
            <a:r>
              <a:rPr lang="en-US" sz="1800" baseline="0" dirty="0" err="1">
                <a:latin typeface="Menlo Regular" charset="0"/>
                <a:cs typeface="Menlo Regular" charset="0"/>
                <a:sym typeface="Menlo Regular" charset="0"/>
              </a:rPr>
              <a:t>srcCond</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p>
        </p:txBody>
      </p:sp>
      <p:graphicFrame>
        <p:nvGraphicFramePr>
          <p:cNvPr id="15" name="Table 14"/>
          <p:cNvGraphicFramePr>
            <a:graphicFrameLocks noGrp="1"/>
          </p:cNvGraphicFramePr>
          <p:nvPr>
            <p:extLst>
              <p:ext uri="{D42A27DB-BD31-4B8C-83A1-F6EECF244321}">
                <p14:modId xmlns:p14="http://schemas.microsoft.com/office/powerpoint/2010/main" val="234548393"/>
              </p:ext>
            </p:extLst>
          </p:nvPr>
        </p:nvGraphicFramePr>
        <p:xfrm>
          <a:off x="4416198" y="3499837"/>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1</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srcCond</a:t>
                      </a:r>
                      <a:r>
                        <a:rPr lang="en-US" sz="1800" baseline="-25000" dirty="0" smtClean="0"/>
                        <a:t>a1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2</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r>
                        <a:rPr lang="en-US" baseline="-25000" dirty="0" smtClean="0"/>
                        <a:t>n</a:t>
                      </a:r>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srcCond</a:t>
                      </a:r>
                      <a:r>
                        <a:rPr lang="en-US" sz="1800" baseline="-25000" dirty="0" err="1" smtClean="0"/>
                        <a:t>an</a:t>
                      </a:r>
                      <a:r>
                        <a:rPr lang="en-US" sz="1800" baseline="-25000" dirty="0" smtClean="0"/>
                        <a:t>  </a:t>
                      </a:r>
                      <a:r>
                        <a:rPr lang="en-US" sz="1800" baseline="0" dirty="0" smtClean="0"/>
                        <a:t>jump I2</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aseline="0" dirty="0" smtClean="0"/>
                        <a:t>otherwise</a:t>
                      </a:r>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r>
                        <a:rPr lang="en-US" baseline="0" dirty="0" err="1" smtClean="0"/>
                        <a:t>srcCond</a:t>
                      </a:r>
                      <a:r>
                        <a:rPr lang="en-US" baseline="0" dirty="0" smtClean="0"/>
                        <a:t>=null</a:t>
                      </a:r>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048000" y="451555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6" name="Rectangle 15"/>
          <p:cNvSpPr/>
          <p:nvPr/>
        </p:nvSpPr>
        <p:spPr>
          <a:xfrm>
            <a:off x="6313102" y="1214976"/>
            <a:ext cx="232952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We say I1 is a </a:t>
            </a:r>
            <a:r>
              <a:rPr lang="en-US" altLang="zh-CN" baseline="0" dirty="0" smtClean="0">
                <a:solidFill>
                  <a:srgbClr val="FF0000"/>
                </a:solidFill>
                <a:latin typeface="Arial" pitchFamily="-105" charset="0"/>
                <a:ea typeface="ＭＳ Ｐゴシック" pitchFamily="-105" charset="-128"/>
                <a:cs typeface="ＭＳ Ｐゴシック" pitchFamily="-105" charset="-128"/>
              </a:rPr>
              <a:t>compact-</a:t>
            </a:r>
            <a:r>
              <a:rPr lang="en-US" altLang="zh-CN" baseline="0" dirty="0" err="1" smtClean="0">
                <a:solidFill>
                  <a:srgbClr val="FF0000"/>
                </a:solidFill>
                <a:latin typeface="Arial" pitchFamily="-105" charset="0"/>
                <a:ea typeface="ＭＳ Ｐゴシック" pitchFamily="-105" charset="-128"/>
                <a:cs typeface="ＭＳ Ｐゴシック" pitchFamily="-105" charset="-128"/>
              </a:rPr>
              <a:t>mapable</a:t>
            </a:r>
            <a:r>
              <a:rPr lang="en-US" altLang="zh-CN" baseline="0" dirty="0" smtClean="0">
                <a:solidFill>
                  <a:srgbClr val="FF0000"/>
                </a:solidFill>
                <a:latin typeface="Arial" pitchFamily="-105" charset="0"/>
                <a:ea typeface="ＭＳ Ｐゴシック" pitchFamily="-105" charset="-128"/>
                <a:cs typeface="ＭＳ Ｐゴシック" pitchFamily="-105" charset="-128"/>
              </a:rPr>
              <a:t> (CM) </a:t>
            </a:r>
            <a:r>
              <a:rPr lang="en-US" altLang="zh-CN" baseline="0" dirty="0" smtClean="0">
                <a:solidFill>
                  <a:srgbClr val="000090"/>
                </a:solidFill>
                <a:latin typeface="Arial" pitchFamily="-105" charset="0"/>
                <a:ea typeface="ＭＳ Ｐゴシック" pitchFamily="-105" charset="-128"/>
                <a:cs typeface="ＭＳ Ｐゴシック" pitchFamily="-105" charset="-128"/>
              </a:rPr>
              <a:t>statement.</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3679899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More Examples of CM Statements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89</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66558723"/>
              </p:ext>
            </p:extLst>
          </p:nvPr>
        </p:nvGraphicFramePr>
        <p:xfrm>
          <a:off x="335074" y="1279177"/>
          <a:ext cx="2360147" cy="2346960"/>
        </p:xfrm>
        <a:graphic>
          <a:graphicData uri="http://schemas.openxmlformats.org/drawingml/2006/table">
            <a:tbl>
              <a:tblPr firstRow="1" bandRow="1">
                <a:tableStyleId>{3C2FFA5D-87B4-456A-9821-1D502468CF0F}</a:tableStyleId>
              </a:tblPr>
              <a:tblGrid>
                <a:gridCol w="1022904"/>
                <a:gridCol w="1337243"/>
              </a:tblGrid>
              <a:tr h="28897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975">
                <a:tc>
                  <a:txBody>
                    <a:bodyPr/>
                    <a:lstStyle/>
                    <a:p>
                      <a:pPr algn="ctr"/>
                      <a:r>
                        <a:rPr lang="en-US" sz="1600" dirty="0" smtClean="0"/>
                        <a:t>1</a:t>
                      </a:r>
                      <a:endParaRPr lang="en-US" sz="1600" baseline="-25000" dirty="0"/>
                    </a:p>
                  </a:txBody>
                  <a:tcPr/>
                </a:tc>
                <a:tc>
                  <a:txBody>
                    <a:bodyPr/>
                    <a:lstStyle/>
                    <a:p>
                      <a:pPr algn="ctr"/>
                      <a:r>
                        <a:rPr lang="en-US" sz="1600" dirty="0" smtClean="0"/>
                        <a:t>y=false</a:t>
                      </a:r>
                      <a:endParaRPr lang="en-US" sz="1600" baseline="0" dirty="0"/>
                    </a:p>
                  </a:txBody>
                  <a:tcPr/>
                </a:tc>
              </a:tr>
              <a:tr h="288975">
                <a:tc>
                  <a:txBody>
                    <a:bodyPr/>
                    <a:lstStyle/>
                    <a:p>
                      <a:pPr algn="ctr"/>
                      <a:r>
                        <a:rPr lang="is-IS" sz="1600" dirty="0" smtClean="0"/>
                        <a:t>...</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tc>
              </a:tr>
              <a:tr h="288975">
                <a:tc>
                  <a:txBody>
                    <a:bodyPr/>
                    <a:lstStyle/>
                    <a:p>
                      <a:pPr algn="ctr"/>
                      <a:r>
                        <a:rPr lang="en-US" sz="1600" dirty="0" smtClean="0"/>
                        <a:t>m</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y=false</a:t>
                      </a:r>
                      <a:endParaRPr lang="en-US" sz="1600" baseline="0" dirty="0" smtClean="0"/>
                    </a:p>
                  </a:txBody>
                  <a:tcPr/>
                </a:tc>
              </a:tr>
              <a:tr h="288975">
                <a:tc>
                  <a:txBody>
                    <a:bodyPr/>
                    <a:lstStyle/>
                    <a:p>
                      <a:pPr algn="ctr"/>
                      <a:r>
                        <a:rPr lang="en-US" sz="1600" dirty="0" smtClean="0"/>
                        <a:t>m+1</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0" dirty="0" smtClean="0"/>
                    </a:p>
                  </a:txBody>
                  <a:tcPr/>
                </a:tc>
              </a:tr>
              <a:tr h="288975">
                <a:tc>
                  <a:txBody>
                    <a:bodyPr/>
                    <a:lstStyle/>
                    <a:p>
                      <a:pPr algn="ctr"/>
                      <a:r>
                        <a:rPr lang="is-IS" sz="1600" baseline="0" dirty="0" smtClean="0"/>
                        <a:t>…</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tc>
              </a:tr>
              <a:tr h="288975">
                <a:tc>
                  <a:txBody>
                    <a:bodyPr/>
                    <a:lstStyle/>
                    <a:p>
                      <a:pPr algn="ctr"/>
                      <a:r>
                        <a:rPr lang="en-US" sz="1600" dirty="0" smtClean="0"/>
                        <a:t>2</a:t>
                      </a:r>
                      <a:r>
                        <a:rPr lang="en-US" sz="1600" baseline="30000" dirty="0" smtClean="0"/>
                        <a:t>48</a:t>
                      </a:r>
                      <a:endParaRPr lang="en-US" sz="1600"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tc>
              </a:tr>
            </a:tbl>
          </a:graphicData>
        </a:graphic>
      </p:graphicFrame>
      <p:sp>
        <p:nvSpPr>
          <p:cNvPr id="5" name="Rectangle 4"/>
          <p:cNvSpPr/>
          <p:nvPr/>
        </p:nvSpPr>
        <p:spPr>
          <a:xfrm>
            <a:off x="296331" y="837950"/>
            <a:ext cx="292100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&gt; m	</a:t>
            </a:r>
            <a:endParaRPr lang="en-US" sz="1800" baseline="0" dirty="0">
              <a:latin typeface="Menlo Regular" charset="0"/>
              <a:cs typeface="Menlo Regular" charset="0"/>
              <a:sym typeface="Menlo Regular"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841874"/>
              </p:ext>
            </p:extLst>
          </p:nvPr>
        </p:nvGraphicFramePr>
        <p:xfrm>
          <a:off x="4529087" y="1298505"/>
          <a:ext cx="3994739" cy="222504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61351"/>
                <a:gridCol w="2633388"/>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is-IS" dirty="0" smtClean="0"/>
                        <a:t>…</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en-US"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US"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6" name="Right Arrow 5"/>
          <p:cNvSpPr/>
          <p:nvPr/>
        </p:nvSpPr>
        <p:spPr bwMode="auto">
          <a:xfrm>
            <a:off x="3160889" y="231422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a:xfrm>
            <a:off x="279397" y="3996017"/>
            <a:ext cx="3770491" cy="369332"/>
          </a:xfrm>
          <a:prstGeom prst="rect">
            <a:avLst/>
          </a:prstGeom>
        </p:spPr>
        <p:txBody>
          <a:bodyPr wrap="square">
            <a:spAutoFit/>
          </a:bodyPr>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y</a:t>
            </a:r>
            <a:r>
              <a:rPr lang="en-US" sz="1800" baseline="0" dirty="0" smtClean="0">
                <a:latin typeface="Menlo Regular" charset="0"/>
                <a:cs typeface="Menlo Regular" charset="0"/>
                <a:sym typeface="Menlo Regular" charset="0"/>
              </a:rPr>
              <a:t> =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smtClean="0">
                <a:latin typeface="Menlo Bold" charset="0"/>
                <a:cs typeface="Menlo Bold" charset="0"/>
                <a:sym typeface="Menlo Bold" charset="0"/>
              </a:rPr>
              <a:t> != </a:t>
            </a:r>
            <a:r>
              <a:rPr lang="en-US" sz="1800" baseline="0" dirty="0" err="1" smtClean="0">
                <a:latin typeface="Menlo Bold" charset="0"/>
                <a:cs typeface="Menlo Bold" charset="0"/>
                <a:sym typeface="Menlo Bold" charset="0"/>
              </a:rPr>
              <a:t>p.ethDst</a:t>
            </a:r>
            <a:endParaRPr lang="en-US" sz="1800" baseline="0" dirty="0">
              <a:latin typeface="Menlo Regular" charset="0"/>
              <a:cs typeface="Menlo Regular" charset="0"/>
              <a:sym typeface="Menlo Regular"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20125014"/>
              </p:ext>
            </p:extLst>
          </p:nvPr>
        </p:nvGraphicFramePr>
        <p:xfrm>
          <a:off x="5274156" y="4357796"/>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7" name="Right Arrow 16"/>
          <p:cNvSpPr/>
          <p:nvPr/>
        </p:nvSpPr>
        <p:spPr bwMode="auto">
          <a:xfrm>
            <a:off x="3793067" y="507718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aphicFrame>
        <p:nvGraphicFramePr>
          <p:cNvPr id="12" name="Table 11"/>
          <p:cNvGraphicFramePr>
            <a:graphicFrameLocks noGrp="1"/>
          </p:cNvGraphicFramePr>
          <p:nvPr>
            <p:extLst>
              <p:ext uri="{D42A27DB-BD31-4B8C-83A1-F6EECF244321}">
                <p14:modId xmlns:p14="http://schemas.microsoft.com/office/powerpoint/2010/main" val="1981017970"/>
              </p:ext>
            </p:extLst>
          </p:nvPr>
        </p:nvGraphicFramePr>
        <p:xfrm>
          <a:off x="346555" y="4354974"/>
          <a:ext cx="3136068"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118178"/>
                <a:gridCol w="1086555"/>
                <a:gridCol w="93133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solidFill>
                            <a:schemeClr val="bg1"/>
                          </a:solidFill>
                        </a:rPr>
                        <a:t>p.ethSrc</a:t>
                      </a:r>
                      <a:endParaRPr lang="en-US" dirty="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p.ethDst</a:t>
                      </a:r>
                      <a:endParaRPr lang="en-US" dirty="0" smtClean="0">
                        <a:solidFill>
                          <a:schemeClr val="bg1"/>
                        </a:solidFill>
                      </a:endParaRPr>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solidFill>
                            <a:srgbClr val="FFFFFF"/>
                          </a:solidFill>
                        </a:rPr>
                        <a:t>Action</a:t>
                      </a:r>
                      <a:endParaRPr lang="en-US" dirty="0">
                        <a:solidFill>
                          <a:srgbClr val="FFFFFF"/>
                        </a:solidFill>
                      </a:endParaRPr>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70840">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1</a:t>
                      </a:r>
                      <a:endParaRPr lang="en-US" sz="1600" baseline="-25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dirty="0" smtClean="0"/>
                        <a:t>y=false</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25400" cap="flat" cmpd="sng" algn="ctr">
                      <a:solidFill>
                        <a:sysClr val="window" lastClr="FFFFFF"/>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baseline="0" dirty="0" smtClean="0"/>
                        <a:t>1</a:t>
                      </a:r>
                      <a:endParaRPr lang="en-US" sz="1600" baseline="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en-US" sz="1600" baseline="0" dirty="0" smtClean="0"/>
                        <a:t>2</a:t>
                      </a:r>
                      <a:endParaRPr lang="en-US" sz="1600" baseline="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y=true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algn="ctr"/>
                      <a:r>
                        <a:rPr lang="is-IS" sz="1600" dirty="0" smtClean="0"/>
                        <a:t>...</a:t>
                      </a:r>
                      <a:endParaRPr lang="en-US" sz="16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is-IS" sz="1600" baseline="0" dirty="0" smtClean="0"/>
                        <a:t>…</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4F81BD">
                        <a:alpha val="40000"/>
                      </a:srgbClr>
                    </a:solidFill>
                  </a:tcPr>
                </a:tc>
              </a:tr>
              <a:tr h="370840">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ctr"/>
                      <a:r>
                        <a:rPr lang="en-US" sz="1600" dirty="0" smtClean="0"/>
                        <a:t>2</a:t>
                      </a:r>
                      <a:r>
                        <a:rPr lang="en-US" sz="1600" baseline="30000" dirty="0" smtClean="0"/>
                        <a:t>48</a:t>
                      </a:r>
                      <a:endParaRPr lang="en-US" sz="1600" baseline="30000"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y=true</a:t>
                      </a:r>
                      <a:endParaRPr lang="en-US" sz="1600" baseline="-25000" dirty="0" smtClean="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793376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a:ea typeface="ＭＳ Ｐゴシック" charset="0"/>
                <a:cs typeface="ＭＳ Ｐゴシック" charset="0"/>
              </a:rPr>
              <a:t>Architecture</a:t>
            </a:r>
            <a:endParaRPr lang="en-US" sz="18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317458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p:cNvSpPr/>
          <p:nvPr/>
        </p:nvSpPr>
        <p:spPr bwMode="auto">
          <a:xfrm>
            <a:off x="3276566" y="5295281"/>
            <a:ext cx="2301029" cy="88511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2" name="Rectangle 21"/>
          <p:cNvSpPr/>
          <p:nvPr/>
        </p:nvSpPr>
        <p:spPr bwMode="auto">
          <a:xfrm>
            <a:off x="4458401" y="3965831"/>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ectangle 17"/>
          <p:cNvSpPr/>
          <p:nvPr/>
        </p:nvSpPr>
        <p:spPr bwMode="auto">
          <a:xfrm>
            <a:off x="2060893" y="3954537"/>
            <a:ext cx="2301029" cy="1032881"/>
          </a:xfrm>
          <a:prstGeom prst="rect">
            <a:avLst/>
          </a:prstGeom>
          <a:solidFill>
            <a:schemeClr val="bg2">
              <a:lumMod val="90000"/>
            </a:schemeClr>
          </a:solidFill>
          <a:ln w="3175" cap="flat" cmpd="sng" algn="ctr">
            <a:solidFill>
              <a:schemeClr val="accent6">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7345" name="Rectangle 1"/>
          <p:cNvSpPr>
            <a:spLocks noGrp="1" noChangeArrowheads="1"/>
          </p:cNvSpPr>
          <p:nvPr>
            <p:ph type="title"/>
          </p:nvPr>
        </p:nvSpPr>
        <p:spPr>
          <a:xfrm>
            <a:off x="256873" y="85614"/>
            <a:ext cx="8767597" cy="685800"/>
          </a:xfrm>
          <a:ln/>
        </p:spPr>
        <p:txBody>
          <a:bodyPr/>
          <a:lstStyle/>
          <a:p>
            <a:r>
              <a:rPr lang="en-US" sz="2800" dirty="0"/>
              <a:t>CM Propagation through Data-Flow Analysis</a:t>
            </a:r>
            <a:endParaRPr lang="en-US" sz="3200" dirty="0"/>
          </a:p>
        </p:txBody>
      </p:sp>
      <p:grpSp>
        <p:nvGrpSpPr>
          <p:cNvPr id="4" name="Group 3"/>
          <p:cNvGrpSpPr/>
          <p:nvPr/>
        </p:nvGrpSpPr>
        <p:grpSpPr>
          <a:xfrm>
            <a:off x="2345366" y="3577724"/>
            <a:ext cx="4183137" cy="2935592"/>
            <a:chOff x="2422342" y="3092823"/>
            <a:chExt cx="4183137" cy="2935592"/>
          </a:xfrm>
        </p:grpSpPr>
        <p:sp>
          <p:nvSpPr>
            <p:cNvPr id="7" name="圆角矩形 73"/>
            <p:cNvSpPr/>
            <p:nvPr/>
          </p:nvSpPr>
          <p:spPr bwMode="auto">
            <a:xfrm>
              <a:off x="2422342" y="3732858"/>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I1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11" name="Straight Arrow Connector 10"/>
            <p:cNvCxnSpPr/>
            <p:nvPr/>
          </p:nvCxnSpPr>
          <p:spPr bwMode="auto">
            <a:xfrm>
              <a:off x="3322758" y="3271055"/>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15" name="Rectangle 14"/>
            <p:cNvSpPr/>
            <p:nvPr/>
          </p:nvSpPr>
          <p:spPr>
            <a:xfrm>
              <a:off x="3320803" y="3092823"/>
              <a:ext cx="833206" cy="307777"/>
            </a:xfrm>
            <a:prstGeom prst="rect">
              <a:avLst/>
            </a:prstGeom>
          </p:spPr>
          <p:txBody>
            <a:bodyPr wrap="none">
              <a:spAutoFit/>
            </a:bodyPr>
            <a:lstStyle/>
            <a:p>
              <a:r>
                <a:rPr lang="en-US" sz="1400" baseline="0" dirty="0" err="1">
                  <a:solidFill>
                    <a:prstClr val="black"/>
                  </a:solidFill>
                  <a:latin typeface="Menlo Bold" charset="0"/>
                  <a:cs typeface="Menlo Bold" charset="0"/>
                  <a:sym typeface="Menlo Bold" charset="0"/>
                </a:rPr>
                <a:t>ethSrc</a:t>
              </a:r>
              <a:endParaRPr lang="en-US" sz="1600" dirty="0"/>
            </a:p>
          </p:txBody>
        </p:sp>
        <p:cxnSp>
          <p:nvCxnSpPr>
            <p:cNvPr id="27" name="Straight Arrow Connector 26"/>
            <p:cNvCxnSpPr/>
            <p:nvPr/>
          </p:nvCxnSpPr>
          <p:spPr bwMode="auto">
            <a:xfrm>
              <a:off x="3321207" y="4205943"/>
              <a:ext cx="694327" cy="784026"/>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28" name="Rectangle 27"/>
            <p:cNvSpPr/>
            <p:nvPr/>
          </p:nvSpPr>
          <p:spPr>
            <a:xfrm>
              <a:off x="2498185" y="4184373"/>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srcCond</a:t>
              </a:r>
              <a:endParaRPr lang="en-US" sz="1600" dirty="0"/>
            </a:p>
          </p:txBody>
        </p:sp>
        <p:sp>
          <p:nvSpPr>
            <p:cNvPr id="29" name="圆角矩形 73"/>
            <p:cNvSpPr/>
            <p:nvPr/>
          </p:nvSpPr>
          <p:spPr bwMode="auto">
            <a:xfrm>
              <a:off x="4742874" y="3744155"/>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a:latin typeface="Arial" pitchFamily="34" charset="0"/>
                  <a:ea typeface="微软雅黑" pitchFamily="34" charset="-122"/>
                  <a:cs typeface="Arial" pitchFamily="34" charset="0"/>
                </a:rPr>
                <a:t>I</a:t>
              </a:r>
              <a:r>
                <a:rPr lang="en-US" altLang="zh-CN" sz="1400" baseline="0" dirty="0" smtClean="0">
                  <a:latin typeface="Arial" pitchFamily="34" charset="0"/>
                  <a:ea typeface="微软雅黑" pitchFamily="34" charset="-122"/>
                  <a:cs typeface="Arial" pitchFamily="34" charset="0"/>
                </a:rPr>
                <a:t>2 (</a:t>
              </a:r>
              <a:r>
                <a:rPr lang="en-US" altLang="zh-CN" sz="1400" baseline="0" dirty="0" err="1" smtClean="0">
                  <a:latin typeface="Arial" pitchFamily="34" charset="0"/>
                  <a:ea typeface="微软雅黑" pitchFamily="34" charset="-122"/>
                  <a:cs typeface="Arial" pitchFamily="34" charset="0"/>
                </a:rPr>
                <a:t>hostTable</a:t>
              </a:r>
              <a:r>
                <a:rPr lang="en-US" altLang="zh-CN" sz="1400" baseline="0" dirty="0" smtClean="0">
                  <a:latin typeface="Arial" pitchFamily="34" charset="0"/>
                  <a:ea typeface="微软雅黑" pitchFamily="34" charset="-122"/>
                  <a:cs typeface="Arial" pitchFamily="34" charset="0"/>
                </a:rPr>
                <a:t>)</a:t>
              </a:r>
            </a:p>
          </p:txBody>
        </p:sp>
        <p:cxnSp>
          <p:nvCxnSpPr>
            <p:cNvPr id="30" name="Straight Arrow Connector 29"/>
            <p:cNvCxnSpPr/>
            <p:nvPr/>
          </p:nvCxnSpPr>
          <p:spPr bwMode="auto">
            <a:xfrm>
              <a:off x="5643290" y="3282352"/>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1" name="Rectangle 30"/>
            <p:cNvSpPr/>
            <p:nvPr/>
          </p:nvSpPr>
          <p:spPr>
            <a:xfrm>
              <a:off x="4871583" y="3094020"/>
              <a:ext cx="83320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ethDst</a:t>
              </a:r>
              <a:endParaRPr lang="en-US" sz="1600" dirty="0"/>
            </a:p>
          </p:txBody>
        </p:sp>
        <p:cxnSp>
          <p:nvCxnSpPr>
            <p:cNvPr id="32" name="Straight Arrow Connector 31"/>
            <p:cNvCxnSpPr/>
            <p:nvPr/>
          </p:nvCxnSpPr>
          <p:spPr bwMode="auto">
            <a:xfrm flipH="1">
              <a:off x="4875089" y="4217240"/>
              <a:ext cx="766651" cy="798384"/>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3" name="Rectangle 32"/>
            <p:cNvSpPr/>
            <p:nvPr/>
          </p:nvSpPr>
          <p:spPr>
            <a:xfrm>
              <a:off x="5524267" y="4195670"/>
              <a:ext cx="941296" cy="307777"/>
            </a:xfrm>
            <a:prstGeom prst="rect">
              <a:avLst/>
            </a:prstGeom>
          </p:spPr>
          <p:txBody>
            <a:bodyPr wrap="none">
              <a:spAutoFit/>
            </a:bodyPr>
            <a:lstStyle/>
            <a:p>
              <a:r>
                <a:rPr lang="en-US" sz="1400" baseline="0" dirty="0" err="1" smtClean="0">
                  <a:solidFill>
                    <a:prstClr val="black"/>
                  </a:solidFill>
                  <a:latin typeface="Menlo Bold" charset="0"/>
                  <a:cs typeface="Menlo Bold" charset="0"/>
                  <a:sym typeface="Menlo Bold" charset="0"/>
                </a:rPr>
                <a:t>dstCond</a:t>
              </a:r>
              <a:endParaRPr lang="en-US" sz="1600" dirty="0"/>
            </a:p>
          </p:txBody>
        </p:sp>
        <p:sp>
          <p:nvSpPr>
            <p:cNvPr id="34" name="圆角矩形 73"/>
            <p:cNvSpPr/>
            <p:nvPr/>
          </p:nvSpPr>
          <p:spPr bwMode="auto">
            <a:xfrm>
              <a:off x="3548210" y="5025391"/>
              <a:ext cx="1862605" cy="487057"/>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r>
                <a:rPr lang="en-US" altLang="zh-CN" sz="1400" baseline="0" dirty="0" smtClean="0">
                  <a:latin typeface="Arial" pitchFamily="34" charset="0"/>
                  <a:ea typeface="微软雅黑" pitchFamily="34" charset="-122"/>
                  <a:cs typeface="Arial" pitchFamily="34" charset="0"/>
                </a:rPr>
                <a:t> I3</a:t>
              </a:r>
            </a:p>
          </p:txBody>
        </p:sp>
        <p:cxnSp>
          <p:nvCxnSpPr>
            <p:cNvPr id="35" name="Straight Arrow Connector 34"/>
            <p:cNvCxnSpPr/>
            <p:nvPr/>
          </p:nvCxnSpPr>
          <p:spPr bwMode="auto">
            <a:xfrm>
              <a:off x="4447075" y="5498476"/>
              <a:ext cx="0" cy="457200"/>
            </a:xfrm>
            <a:prstGeom prst="straightConnector1">
              <a:avLst/>
            </a:prstGeom>
            <a:solidFill>
              <a:schemeClr val="accent1"/>
            </a:solidFill>
            <a:ln w="57150" cap="flat" cmpd="sng" algn="ctr">
              <a:solidFill>
                <a:schemeClr val="tx1"/>
              </a:solidFill>
              <a:prstDash val="solid"/>
              <a:round/>
              <a:headEnd type="none" w="med" len="med"/>
              <a:tailEnd type="triangle" w="lg" len="med"/>
            </a:ln>
            <a:effectLst/>
          </p:spPr>
        </p:cxnSp>
        <p:sp>
          <p:nvSpPr>
            <p:cNvPr id="36" name="Rectangle 35"/>
            <p:cNvSpPr/>
            <p:nvPr/>
          </p:nvSpPr>
          <p:spPr>
            <a:xfrm>
              <a:off x="3624053" y="5720638"/>
              <a:ext cx="725116" cy="307777"/>
            </a:xfrm>
            <a:prstGeom prst="rect">
              <a:avLst/>
            </a:prstGeom>
          </p:spPr>
          <p:txBody>
            <a:bodyPr wrap="none">
              <a:spAutoFit/>
            </a:bodyPr>
            <a:lstStyle/>
            <a:p>
              <a:r>
                <a:rPr lang="en-US" sz="1400" baseline="0" dirty="0" smtClean="0">
                  <a:solidFill>
                    <a:prstClr val="black"/>
                  </a:solidFill>
                  <a:latin typeface="Menlo Bold" charset="0"/>
                  <a:cs typeface="Menlo Bold" charset="0"/>
                  <a:sym typeface="Menlo Bold" charset="0"/>
                </a:rPr>
                <a:t>route</a:t>
              </a:r>
              <a:endParaRPr lang="en-US" sz="1600" dirty="0"/>
            </a:p>
          </p:txBody>
        </p:sp>
      </p:grpSp>
      <p:sp>
        <p:nvSpPr>
          <p:cNvPr id="2" name="TextBox 1"/>
          <p:cNvSpPr txBox="1"/>
          <p:nvPr/>
        </p:nvSpPr>
        <p:spPr>
          <a:xfrm>
            <a:off x="1847402" y="3319819"/>
            <a:ext cx="184666" cy="338554"/>
          </a:xfrm>
          <a:prstGeom prst="rect">
            <a:avLst/>
          </a:prstGeom>
          <a:noFill/>
        </p:spPr>
        <p:txBody>
          <a:bodyPr wrap="none" rtlCol="0">
            <a:spAutoFit/>
          </a:bodyPr>
          <a:lstStyle/>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49197684"/>
              </p:ext>
            </p:extLst>
          </p:nvPr>
        </p:nvGraphicFramePr>
        <p:xfrm>
          <a:off x="770163" y="2869829"/>
          <a:ext cx="2360293" cy="923276"/>
        </p:xfrm>
        <a:graphic>
          <a:graphicData uri="http://schemas.openxmlformats.org/drawingml/2006/table">
            <a:tbl>
              <a:tblPr firstRow="1" bandRow="1">
                <a:tableStyleId>{3C2FFA5D-87B4-456A-9821-1D502468CF0F}</a:tableStyleId>
              </a:tblPr>
              <a:tblGrid>
                <a:gridCol w="682517"/>
                <a:gridCol w="1677776"/>
              </a:tblGrid>
              <a:tr h="286388">
                <a:tc>
                  <a:txBody>
                    <a:bodyPr/>
                    <a:lstStyle/>
                    <a:p>
                      <a:pPr algn="ctr"/>
                      <a:r>
                        <a:rPr lang="en-US" sz="1400" dirty="0" err="1" smtClean="0"/>
                        <a:t>ethSrc</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A</a:t>
                      </a:r>
                      <a:endParaRPr lang="en-US" sz="1400" dirty="0"/>
                    </a:p>
                  </a:txBody>
                  <a:tcPr/>
                </a:tc>
                <a:tc>
                  <a:txBody>
                    <a:bodyPr/>
                    <a:lstStyle/>
                    <a:p>
                      <a:pPr algn="ctr"/>
                      <a:r>
                        <a:rPr lang="en-US" sz="1400" dirty="0" smtClean="0"/>
                        <a:t>Reg1 = 01; jump T2</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819870908"/>
              </p:ext>
            </p:extLst>
          </p:nvPr>
        </p:nvGraphicFramePr>
        <p:xfrm>
          <a:off x="5762755" y="5227241"/>
          <a:ext cx="2465833" cy="1112520"/>
        </p:xfrm>
        <a:graphic>
          <a:graphicData uri="http://schemas.openxmlformats.org/drawingml/2006/table">
            <a:tbl>
              <a:tblPr firstRow="1" bandRow="1">
                <a:tableStyleId>{3C2FFA5D-87B4-456A-9821-1D502468CF0F}</a:tableStyleId>
              </a:tblPr>
              <a:tblGrid>
                <a:gridCol w="757317"/>
                <a:gridCol w="757317"/>
                <a:gridCol w="951199"/>
              </a:tblGrid>
              <a:tr h="370840">
                <a:tc>
                  <a:txBody>
                    <a:bodyPr/>
                    <a:lstStyle/>
                    <a:p>
                      <a:pPr algn="ctr"/>
                      <a:r>
                        <a:rPr lang="en-US" sz="1600" dirty="0" smtClean="0"/>
                        <a:t>Reg1</a:t>
                      </a:r>
                      <a:endParaRPr lang="en-US" sz="1600" dirty="0"/>
                    </a:p>
                  </a:txBody>
                  <a:tcPr/>
                </a:tc>
                <a:tc>
                  <a:txBody>
                    <a:bodyPr/>
                    <a:lstStyle/>
                    <a:p>
                      <a:pPr algn="ctr"/>
                      <a:r>
                        <a:rPr lang="en-US" sz="1600" dirty="0" smtClean="0"/>
                        <a:t>Reg2</a:t>
                      </a:r>
                      <a:endParaRPr lang="en-US" sz="1600" dirty="0"/>
                    </a:p>
                  </a:txBody>
                  <a:tcPr/>
                </a:tc>
                <a:tc>
                  <a:txBody>
                    <a:bodyPr/>
                    <a:lstStyle/>
                    <a:p>
                      <a:pPr algn="ctr"/>
                      <a:r>
                        <a:rPr lang="en-US" sz="1600" dirty="0" smtClean="0"/>
                        <a:t>Action</a:t>
                      </a:r>
                      <a:endParaRPr lang="en-US" sz="1600" dirty="0"/>
                    </a:p>
                  </a:txBody>
                  <a:tcPr/>
                </a:tc>
              </a:tr>
              <a:tr h="370840">
                <a:tc>
                  <a:txBody>
                    <a:bodyPr/>
                    <a:lstStyle/>
                    <a:p>
                      <a:pPr algn="ctr"/>
                      <a:r>
                        <a:rPr lang="en-US" sz="1600" dirty="0" smtClean="0"/>
                        <a:t>01</a:t>
                      </a:r>
                      <a:endParaRPr lang="en-US" sz="1600" dirty="0"/>
                    </a:p>
                  </a:txBody>
                  <a:tcPr/>
                </a:tc>
                <a:tc>
                  <a:txBody>
                    <a:bodyPr/>
                    <a:lstStyle/>
                    <a:p>
                      <a:pPr algn="ctr"/>
                      <a:r>
                        <a:rPr lang="en-US" sz="1600" dirty="0" smtClean="0"/>
                        <a:t>02</a:t>
                      </a:r>
                      <a:endParaRPr lang="en-US" sz="1600" dirty="0"/>
                    </a:p>
                  </a:txBody>
                  <a:tcPr/>
                </a:tc>
                <a:tc>
                  <a:txBody>
                    <a:bodyPr/>
                    <a:lstStyle/>
                    <a:p>
                      <a:pPr algn="ctr"/>
                      <a:r>
                        <a:rPr lang="en-US" sz="1600" dirty="0" smtClean="0"/>
                        <a:t>route</a:t>
                      </a:r>
                      <a:endParaRPr lang="en-US" sz="1600" dirty="0"/>
                    </a:p>
                  </a:txBody>
                  <a:tcPr/>
                </a:tc>
              </a:tr>
              <a:tr h="370840">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66567561"/>
              </p:ext>
            </p:extLst>
          </p:nvPr>
        </p:nvGraphicFramePr>
        <p:xfrm>
          <a:off x="5813285" y="2863521"/>
          <a:ext cx="2428813" cy="923276"/>
        </p:xfrm>
        <a:graphic>
          <a:graphicData uri="http://schemas.openxmlformats.org/drawingml/2006/table">
            <a:tbl>
              <a:tblPr firstRow="1" bandRow="1">
                <a:tableStyleId>{3C2FFA5D-87B4-456A-9821-1D502468CF0F}</a:tableStyleId>
              </a:tblPr>
              <a:tblGrid>
                <a:gridCol w="726347"/>
                <a:gridCol w="1702466"/>
              </a:tblGrid>
              <a:tr h="286388">
                <a:tc>
                  <a:txBody>
                    <a:bodyPr/>
                    <a:lstStyle/>
                    <a:p>
                      <a:pPr algn="ctr"/>
                      <a:r>
                        <a:rPr lang="en-US" sz="1400" dirty="0" err="1" smtClean="0"/>
                        <a:t>ethDst</a:t>
                      </a:r>
                      <a:endParaRPr lang="en-US" sz="1400" dirty="0"/>
                    </a:p>
                  </a:txBody>
                  <a:tcPr/>
                </a:tc>
                <a:tc>
                  <a:txBody>
                    <a:bodyPr/>
                    <a:lstStyle/>
                    <a:p>
                      <a:pPr algn="ctr"/>
                      <a:r>
                        <a:rPr lang="en-US" sz="1400" dirty="0" smtClean="0"/>
                        <a:t>Action</a:t>
                      </a:r>
                      <a:endParaRPr lang="en-US" sz="1400" dirty="0"/>
                    </a:p>
                  </a:txBody>
                  <a:tcPr/>
                </a:tc>
              </a:tr>
              <a:tr h="313677">
                <a:tc>
                  <a:txBody>
                    <a:bodyPr/>
                    <a:lstStyle/>
                    <a:p>
                      <a:pPr algn="ctr"/>
                      <a:r>
                        <a:rPr lang="en-US" sz="1400" dirty="0" smtClean="0"/>
                        <a:t>B</a:t>
                      </a:r>
                      <a:endParaRPr lang="en-US" sz="1400" dirty="0"/>
                    </a:p>
                  </a:txBody>
                  <a:tcPr/>
                </a:tc>
                <a:tc>
                  <a:txBody>
                    <a:bodyPr/>
                    <a:lstStyle/>
                    <a:p>
                      <a:pPr algn="ctr"/>
                      <a:r>
                        <a:rPr lang="en-US" sz="1400" dirty="0" smtClean="0"/>
                        <a:t>Reg2 = 02; jump T3</a:t>
                      </a:r>
                      <a:endParaRPr lang="en-US" sz="1400" dirty="0"/>
                    </a:p>
                  </a:txBody>
                  <a:tcPr/>
                </a:tc>
              </a:tr>
              <a:tr h="0">
                <a:tc>
                  <a:txBody>
                    <a:bodyPr/>
                    <a:lstStyle/>
                    <a:p>
                      <a:pPr algn="ctr"/>
                      <a:endParaRPr lang="en-US" sz="1400" dirty="0"/>
                    </a:p>
                  </a:txBody>
                  <a:tcPr/>
                </a:tc>
                <a:tc>
                  <a:txBody>
                    <a:bodyPr/>
                    <a:lstStyle/>
                    <a:p>
                      <a:pPr algn="ctr"/>
                      <a:endParaRPr lang="en-US" sz="1400" dirty="0"/>
                    </a:p>
                  </a:txBody>
                  <a:tcPr/>
                </a:tc>
              </a:tr>
            </a:tbl>
          </a:graphicData>
        </a:graphic>
      </p:graphicFrame>
      <p:sp>
        <p:nvSpPr>
          <p:cNvPr id="37" name="Rectangle 36"/>
          <p:cNvSpPr/>
          <p:nvPr/>
        </p:nvSpPr>
        <p:spPr bwMode="auto">
          <a:xfrm>
            <a:off x="567490" y="2780363"/>
            <a:ext cx="8323168" cy="3753079"/>
          </a:xfrm>
          <a:prstGeom prst="rect">
            <a:avLst/>
          </a:prstGeom>
          <a:noFill/>
          <a:ln w="3175"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9" name="Rectangle 38"/>
          <p:cNvSpPr/>
          <p:nvPr/>
        </p:nvSpPr>
        <p:spPr>
          <a:xfrm>
            <a:off x="7634069" y="895478"/>
            <a:ext cx="1233831" cy="338554"/>
          </a:xfrm>
          <a:prstGeom prst="rect">
            <a:avLst/>
          </a:prstGeom>
        </p:spPr>
        <p:txBody>
          <a:bodyPr wrap="none">
            <a:spAutoFit/>
          </a:bodyPr>
          <a:lstStyle/>
          <a:p>
            <a:r>
              <a:rPr lang="en-US" sz="1600" baseline="0" dirty="0" smtClean="0"/>
              <a:t>Instructions </a:t>
            </a:r>
            <a:endParaRPr lang="en-US" sz="1600" baseline="0" dirty="0"/>
          </a:p>
        </p:txBody>
      </p:sp>
      <p:sp>
        <p:nvSpPr>
          <p:cNvPr id="3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90</a:t>
            </a:fld>
            <a:endParaRPr lang="en-US" dirty="0">
              <a:solidFill>
                <a:schemeClr val="bg2"/>
              </a:solidFill>
            </a:endParaRPr>
          </a:p>
        </p:txBody>
      </p:sp>
      <p:sp>
        <p:nvSpPr>
          <p:cNvPr id="41" name="Rectangle 2"/>
          <p:cNvSpPr>
            <a:spLocks/>
          </p:cNvSpPr>
          <p:nvPr/>
        </p:nvSpPr>
        <p:spPr bwMode="auto">
          <a:xfrm>
            <a:off x="606401" y="952837"/>
            <a:ext cx="8296145" cy="1460164"/>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Map&lt;MAC,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&gt;    </a:t>
            </a:r>
            <a:r>
              <a:rPr lang="en-US" sz="1600" baseline="0" dirty="0" err="1" smtClean="0">
                <a:latin typeface="Menlo Bold" charset="0"/>
                <a:cs typeface="Menlo Bold" charset="0"/>
                <a:sym typeface="Menlo Bold" charset="0"/>
              </a:rPr>
              <a:t>hostTable</a:t>
            </a:r>
            <a:r>
              <a:rPr lang="en-US" sz="16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a:t>
            </a:r>
            <a:r>
              <a:rPr lang="en-US" sz="1600" baseline="0" dirty="0" smtClean="0">
                <a:latin typeface="Menlo Bold" charset="0"/>
                <a:cs typeface="Menlo Bold" charset="0"/>
                <a:sym typeface="Menlo Bold" charset="0"/>
              </a:rPr>
              <a:t>   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onPacketIn</a:t>
            </a:r>
            <a:r>
              <a:rPr lang="en-US" sz="1600" baseline="0" dirty="0" smtClean="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p) </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I1.   </a:t>
            </a:r>
            <a:r>
              <a:rPr lang="en-US" sz="1600" baseline="0" dirty="0" err="1" smtClean="0">
                <a:latin typeface="Menlo Bold" charset="0"/>
                <a:cs typeface="Menlo Bold" charset="0"/>
                <a:sym typeface="Menlo Bold" charset="0"/>
              </a:rPr>
              <a:t>ConditionSet</a:t>
            </a:r>
            <a:r>
              <a:rPr lang="en-US" sz="1600" baseline="0" dirty="0" smtClean="0">
                <a:latin typeface="Menlo Bold" charset="0"/>
                <a:cs typeface="Menlo Bold" charset="0"/>
                <a:sym typeface="Menlo Bold"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ethSrc</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I2.   </a:t>
            </a:r>
            <a:r>
              <a:rPr lang="en-US" sz="1600" baseline="0" dirty="0" err="1" smtClean="0">
                <a:latin typeface="Menlo Bold" charset="0"/>
                <a:cs typeface="Menlo Bold" charset="0"/>
                <a:sym typeface="Menlo Bold" charset="0"/>
              </a:rPr>
              <a:t>ConditionSet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hostTable.get</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p.</a:t>
            </a:r>
            <a:r>
              <a:rPr lang="en-US" sz="1600" baseline="0" dirty="0" err="1" smtClean="0">
                <a:latin typeface="Menlo Bold" charset="0"/>
                <a:cs typeface="Menlo Bold" charset="0"/>
                <a:sym typeface="Menlo Bold" charset="0"/>
              </a:rPr>
              <a:t>ethDst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I3.   </a:t>
            </a:r>
            <a:r>
              <a:rPr lang="en-US" sz="1600" baseline="0" dirty="0" smtClean="0">
                <a:solidFill>
                  <a:srgbClr val="B21889"/>
                </a:solidFill>
                <a:latin typeface="Menlo Regular" charset="0"/>
                <a:cs typeface="Menlo Regular" charset="0"/>
                <a:sym typeface="Menlo Regular" charset="0"/>
              </a:rPr>
              <a:t>branch</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 null &amp;&amp;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null </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              &amp;&amp; pass(</a:t>
            </a:r>
            <a:r>
              <a:rPr lang="en-US" sz="1600" baseline="0" dirty="0" err="1" smtClean="0">
                <a:latin typeface="Menlo Regular" charset="0"/>
                <a:cs typeface="Menlo Regular" charset="0"/>
                <a:sym typeface="Menlo Regular" charset="0"/>
              </a:rPr>
              <a:t>srcCond</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dstCond</a:t>
            </a:r>
            <a:r>
              <a:rPr lang="en-US" sz="1600" baseline="0" dirty="0" smtClean="0">
                <a:latin typeface="Menlo Regular" charset="0"/>
                <a:cs typeface="Menlo Regular" charset="0"/>
                <a:sym typeface="Menlo Regular" charset="0"/>
              </a:rPr>
              <a:t>) ] I4 I5</a:t>
            </a:r>
            <a:endParaRPr lang="en-US" sz="1600" baseline="0" dirty="0">
              <a:latin typeface="Menlo Regular" charset="0"/>
              <a:cs typeface="Menlo Regular" charset="0"/>
              <a:sym typeface="Menlo Regular" charset="0"/>
            </a:endParaRPr>
          </a:p>
        </p:txBody>
      </p:sp>
      <p:sp>
        <p:nvSpPr>
          <p:cNvPr id="42" name="Rounded Rectangular Callout 41"/>
          <p:cNvSpPr/>
          <p:nvPr/>
        </p:nvSpPr>
        <p:spPr bwMode="auto">
          <a:xfrm>
            <a:off x="197556" y="5315560"/>
            <a:ext cx="2808111" cy="780440"/>
          </a:xfrm>
          <a:prstGeom prst="wedgeRoundRectCallout">
            <a:avLst>
              <a:gd name="adj1" fmla="val 68162"/>
              <a:gd name="adj2" fmla="val -8424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Limited by </a:t>
            </a:r>
            <a:r>
              <a:rPr lang="en-US" sz="1800" baseline="0" dirty="0" err="1" smtClean="0">
                <a:latin typeface="Menlo Regular" charset="0"/>
                <a:cs typeface="Menlo Regular" charset="0"/>
                <a:sym typeface="Menlo Regular" charset="0"/>
              </a:rPr>
              <a:t>hostTable.values</a:t>
            </a:r>
            <a:r>
              <a:rPr lang="en-US" sz="1800" baseline="0" dirty="0" smtClean="0">
                <a:latin typeface="Menlo Regular" charset="0"/>
                <a:cs typeface="Menlo Regular" charset="0"/>
                <a:sym typeface="Menlo Regular" charset="0"/>
              </a:rPr>
              <a:t>() </a:t>
            </a:r>
            <a:endParaRPr lang="en-US" sz="18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2686940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CM Propagation through Data-Flow Analysis</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91</a:t>
            </a:fld>
            <a:endParaRPr lang="en-US" dirty="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63711605"/>
              </p:ext>
            </p:extLst>
          </p:nvPr>
        </p:nvGraphicFramePr>
        <p:xfrm>
          <a:off x="71628" y="3776838"/>
          <a:ext cx="2360147" cy="2164080"/>
        </p:xfrm>
        <a:graphic>
          <a:graphicData uri="http://schemas.openxmlformats.org/drawingml/2006/table">
            <a:tbl>
              <a:tblPr firstRow="1" bandRow="1">
                <a:tableStyleId>{3C2FFA5D-87B4-456A-9821-1D502468CF0F}</a:tableStyleId>
              </a:tblPr>
              <a:tblGrid>
                <a:gridCol w="1022904"/>
                <a:gridCol w="1337243"/>
              </a:tblGrid>
              <a:tr h="288855">
                <a:tc>
                  <a:txBody>
                    <a:bodyPr/>
                    <a:lstStyle/>
                    <a:p>
                      <a:pPr algn="ctr"/>
                      <a:r>
                        <a:rPr lang="en-US" sz="1600" baseline="0" dirty="0" err="1" smtClean="0"/>
                        <a:t>p.ethSrc</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srcCond</a:t>
                      </a:r>
                      <a:r>
                        <a:rPr lang="en-US" sz="1600" baseline="-25000" dirty="0" smtClean="0"/>
                        <a:t>a1 </a:t>
                      </a:r>
                      <a:br>
                        <a:rPr lang="en-US" sz="1600" baseline="-25000" dirty="0" smtClean="0"/>
                      </a:br>
                      <a:r>
                        <a:rPr lang="en-US" sz="1600" baseline="0" dirty="0" smtClean="0"/>
                        <a:t>jump I2</a:t>
                      </a:r>
                      <a:endParaRPr lang="en-US" sz="1600" baseline="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algn="ctr"/>
                      <a:r>
                        <a:rPr lang="en-US" sz="1600" baseline="0" dirty="0" smtClean="0"/>
                        <a:t>a</a:t>
                      </a:r>
                      <a:r>
                        <a:rPr lang="en-US" sz="1600" baseline="-25000" dirty="0" smtClean="0"/>
                        <a:t>n</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srcCond</a:t>
                      </a:r>
                      <a:r>
                        <a:rPr lang="en-US" sz="1600" baseline="-25000" dirty="0" err="1" smtClean="0"/>
                        <a:t>an</a:t>
                      </a:r>
                      <a:r>
                        <a:rPr lang="en-US" sz="1600" baseline="-25000" dirty="0" smtClean="0"/>
                        <a:t/>
                      </a:r>
                      <a:br>
                        <a:rPr lang="en-US" sz="1600" baseline="-25000" dirty="0" smtClean="0"/>
                      </a:br>
                      <a:r>
                        <a:rPr lang="en-US" sz="1600" baseline="0" dirty="0" smtClean="0"/>
                        <a:t>jump I2</a:t>
                      </a:r>
                      <a:endParaRPr lang="en-US" sz="1600" baseline="-25000" dirty="0" smtClean="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364354"/>
              </p:ext>
            </p:extLst>
          </p:nvPr>
        </p:nvGraphicFramePr>
        <p:xfrm>
          <a:off x="5078252" y="3830462"/>
          <a:ext cx="3576524" cy="1630536"/>
        </p:xfrm>
        <a:graphic>
          <a:graphicData uri="http://schemas.openxmlformats.org/drawingml/2006/table">
            <a:tbl>
              <a:tblPr firstRow="1" bandRow="1">
                <a:tableStyleId>{3C2FFA5D-87B4-456A-9821-1D502468CF0F}</a:tableStyleId>
              </a:tblPr>
              <a:tblGrid>
                <a:gridCol w="937746"/>
                <a:gridCol w="931333"/>
                <a:gridCol w="1707445"/>
              </a:tblGrid>
              <a:tr h="407634">
                <a:tc>
                  <a:txBody>
                    <a:bodyPr/>
                    <a:lstStyle/>
                    <a:p>
                      <a:pPr algn="ctr"/>
                      <a:r>
                        <a:rPr lang="en-US" sz="1600" dirty="0" err="1" smtClean="0"/>
                        <a:t>srcCond</a:t>
                      </a:r>
                      <a:endParaRPr lang="en-US" sz="1600" baseline="-25000" dirty="0"/>
                    </a:p>
                  </a:txBody>
                  <a:tcPr/>
                </a:tc>
                <a:tc>
                  <a:txBody>
                    <a:bodyPr/>
                    <a:lstStyle/>
                    <a:p>
                      <a:pPr algn="ctr"/>
                      <a:r>
                        <a:rPr lang="en-US" sz="1600" dirty="0" err="1" smtClean="0"/>
                        <a:t>dstCond</a:t>
                      </a:r>
                      <a:endParaRPr lang="en-US" sz="1600" baseline="-25000" dirty="0"/>
                    </a:p>
                  </a:txBody>
                  <a:tcPr/>
                </a:tc>
                <a:tc>
                  <a:txBody>
                    <a:bodyPr/>
                    <a:lstStyle/>
                    <a:p>
                      <a:pPr algn="ctr"/>
                      <a:r>
                        <a:rPr lang="en-US" sz="1600" dirty="0" smtClean="0"/>
                        <a:t>Action</a:t>
                      </a:r>
                      <a:endParaRPr lang="en-US" sz="1600" dirty="0"/>
                    </a:p>
                  </a:txBody>
                  <a:tcPr/>
                </a:tc>
              </a:tr>
              <a:tr h="407634">
                <a:tc>
                  <a:txBody>
                    <a:bodyPr/>
                    <a:lstStyle/>
                    <a:p>
                      <a:pPr algn="ctr"/>
                      <a:r>
                        <a:rPr lang="en-US" sz="1600" dirty="0" smtClean="0"/>
                        <a:t>srcCond</a:t>
                      </a:r>
                      <a:r>
                        <a:rPr lang="en-US" sz="1600" baseline="-25000" dirty="0" smtClean="0"/>
                        <a:t>1</a:t>
                      </a:r>
                      <a:endParaRPr lang="en-US" sz="1600" baseline="-25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dstCond</a:t>
                      </a:r>
                      <a:r>
                        <a:rPr lang="en-US" sz="1600" baseline="-25000" dirty="0" smtClean="0"/>
                        <a:t>1</a:t>
                      </a:r>
                    </a:p>
                  </a:txBody>
                  <a:tcPr/>
                </a:tc>
                <a:tc>
                  <a:txBody>
                    <a:bodyPr/>
                    <a:lstStyle/>
                    <a:p>
                      <a:pPr algn="ctr"/>
                      <a:r>
                        <a:rPr lang="en-US" sz="1600" dirty="0" smtClean="0"/>
                        <a:t>y=true;  jump</a:t>
                      </a:r>
                      <a:r>
                        <a:rPr lang="en-US" sz="1600" baseline="0" dirty="0" smtClean="0"/>
                        <a:t> I4</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r>
                        <a:rPr lang="en-US" sz="1600" dirty="0" smtClean="0"/>
                        <a:t>y=false; jump I5</a:t>
                      </a:r>
                      <a:endParaRPr lang="en-US" sz="1600" dirty="0"/>
                    </a:p>
                  </a:txBody>
                  <a:tcPr/>
                </a:tc>
              </a:tr>
              <a:tr h="407634">
                <a:tc>
                  <a:txBody>
                    <a:bodyPr/>
                    <a:lstStyle/>
                    <a:p>
                      <a:pPr algn="ctr"/>
                      <a:r>
                        <a:rPr lang="is-IS" sz="1600" dirty="0" smtClean="0"/>
                        <a:t>…</a:t>
                      </a: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3" name="Rectangle 2"/>
          <p:cNvSpPr/>
          <p:nvPr/>
        </p:nvSpPr>
        <p:spPr>
          <a:xfrm>
            <a:off x="0" y="3325167"/>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I1</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33203351"/>
              </p:ext>
            </p:extLst>
          </p:nvPr>
        </p:nvGraphicFramePr>
        <p:xfrm>
          <a:off x="2524141" y="3759904"/>
          <a:ext cx="2250079" cy="2164080"/>
        </p:xfrm>
        <a:graphic>
          <a:graphicData uri="http://schemas.openxmlformats.org/drawingml/2006/table">
            <a:tbl>
              <a:tblPr firstRow="1" bandRow="1">
                <a:tableStyleId>{3C2FFA5D-87B4-456A-9821-1D502468CF0F}</a:tableStyleId>
              </a:tblPr>
              <a:tblGrid>
                <a:gridCol w="906703"/>
                <a:gridCol w="1343376"/>
              </a:tblGrid>
              <a:tr h="288855">
                <a:tc>
                  <a:txBody>
                    <a:bodyPr/>
                    <a:lstStyle/>
                    <a:p>
                      <a:pPr algn="ctr"/>
                      <a:r>
                        <a:rPr lang="en-US" sz="1600" baseline="0" dirty="0" err="1" smtClean="0"/>
                        <a:t>p.ethDst</a:t>
                      </a:r>
                      <a:endParaRPr lang="en-US" sz="1600" baseline="-25000" dirty="0"/>
                    </a:p>
                  </a:txBody>
                  <a:tcPr/>
                </a:tc>
                <a:tc>
                  <a:txBody>
                    <a:bodyPr/>
                    <a:lstStyle/>
                    <a:p>
                      <a:pPr algn="ctr"/>
                      <a:r>
                        <a:rPr lang="en-US" sz="1600" dirty="0" smtClean="0"/>
                        <a:t>Action</a:t>
                      </a:r>
                      <a:endParaRPr lang="en-US" sz="1600" dirty="0"/>
                    </a:p>
                  </a:txBody>
                  <a:tcPr/>
                </a:tc>
              </a:tr>
              <a:tr h="288855">
                <a:tc>
                  <a:txBody>
                    <a:bodyPr/>
                    <a:lstStyle/>
                    <a:p>
                      <a:pPr algn="ctr"/>
                      <a:r>
                        <a:rPr lang="en-US" sz="1600" dirty="0" smtClean="0"/>
                        <a:t>a</a:t>
                      </a:r>
                      <a:r>
                        <a:rPr lang="en-US" sz="1600" baseline="-25000" dirty="0" smtClean="0"/>
                        <a:t>1</a:t>
                      </a:r>
                      <a:endParaRPr lang="en-US" sz="1600" baseline="-25000" dirty="0"/>
                    </a:p>
                  </a:txBody>
                  <a:tcPr/>
                </a:tc>
                <a:tc>
                  <a:txBody>
                    <a:bodyPr/>
                    <a:lstStyle/>
                    <a:p>
                      <a:pPr algn="ctr"/>
                      <a:r>
                        <a:rPr lang="en-US" sz="1600" dirty="0" smtClean="0"/>
                        <a:t>dstCond</a:t>
                      </a:r>
                      <a:r>
                        <a:rPr lang="en-US" sz="1600" baseline="-25000" dirty="0" smtClean="0"/>
                        <a:t>a1</a:t>
                      </a:r>
                      <a:br>
                        <a:rPr lang="en-US" sz="1600" baseline="-25000" dirty="0" smtClean="0"/>
                      </a:br>
                      <a:r>
                        <a:rPr lang="en-US" sz="1600" baseline="0" dirty="0" smtClean="0"/>
                        <a:t>jump I3</a:t>
                      </a:r>
                      <a:endParaRPr lang="en-US" sz="1600" baseline="-25000" dirty="0"/>
                    </a:p>
                  </a:txBody>
                  <a:tcPr/>
                </a:tc>
              </a:tr>
              <a:tr h="288855">
                <a:tc>
                  <a:txBody>
                    <a:bodyPr/>
                    <a:lstStyle/>
                    <a:p>
                      <a:pPr algn="ctr"/>
                      <a:r>
                        <a:rPr lang="is-IS" sz="1600" dirty="0" smtClean="0"/>
                        <a:t>a</a:t>
                      </a:r>
                      <a:r>
                        <a:rPr lang="is-IS" sz="1600" baseline="-25000" dirty="0" smtClean="0"/>
                        <a:t>2</a:t>
                      </a:r>
                      <a:endParaRPr lang="en-US" sz="1600" baseline="-25000" dirty="0"/>
                    </a:p>
                  </a:txBody>
                  <a:tcPr/>
                </a:tc>
                <a:tc>
                  <a:txBody>
                    <a:bodyPr/>
                    <a:lstStyle/>
                    <a:p>
                      <a:pPr algn="ctr"/>
                      <a:endParaRPr lang="en-US" sz="1600" dirty="0"/>
                    </a:p>
                  </a:txBody>
                  <a:tcPr/>
                </a:tc>
              </a:tr>
              <a:tr h="288855">
                <a:tc>
                  <a:txBody>
                    <a:bodyPr/>
                    <a:lstStyle/>
                    <a:p>
                      <a:pPr algn="ctr"/>
                      <a:r>
                        <a:rPr lang="is-IS" sz="1600" dirty="0" smtClean="0"/>
                        <a:t>...</a:t>
                      </a:r>
                      <a:endParaRPr lang="en-US" sz="1600" dirty="0"/>
                    </a:p>
                  </a:txBody>
                  <a:tcPr/>
                </a:tc>
                <a:tc>
                  <a:txBody>
                    <a:bodyPr/>
                    <a:lstStyle/>
                    <a:p>
                      <a:pPr algn="ctr"/>
                      <a:endParaRPr lang="en-US" sz="1600" dirty="0"/>
                    </a:p>
                  </a:txBody>
                  <a:tcPr/>
                </a:tc>
              </a:tr>
              <a:tr h="2888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smtClean="0"/>
                        <a:t>a</a:t>
                      </a:r>
                      <a:r>
                        <a:rPr lang="en-US" sz="1600" baseline="-25000" dirty="0" smtClean="0"/>
                        <a:t>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dstCond</a:t>
                      </a:r>
                      <a:r>
                        <a:rPr lang="en-US" sz="1600" baseline="-25000" dirty="0" err="1" smtClean="0"/>
                        <a:t>an</a:t>
                      </a:r>
                      <a:r>
                        <a:rPr lang="en-US" sz="1600" baseline="-25000" dirty="0" smtClean="0"/>
                        <a:t/>
                      </a:r>
                      <a:br>
                        <a:rPr lang="en-US" sz="1600" baseline="-25000" dirty="0" smtClean="0"/>
                      </a:br>
                      <a:r>
                        <a:rPr lang="en-US" sz="1600" baseline="0" dirty="0" smtClean="0"/>
                        <a:t>jump I3</a:t>
                      </a:r>
                      <a:endParaRPr lang="en-US" sz="1600" baseline="-25000" dirty="0" smtClean="0"/>
                    </a:p>
                  </a:txBody>
                  <a:tcPr/>
                </a:tc>
              </a:tr>
            </a:tbl>
          </a:graphicData>
        </a:graphic>
      </p:graphicFrame>
      <p:sp>
        <p:nvSpPr>
          <p:cNvPr id="11" name="Rectangle 10"/>
          <p:cNvSpPr/>
          <p:nvPr/>
        </p:nvSpPr>
        <p:spPr>
          <a:xfrm>
            <a:off x="2452512" y="3308233"/>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I2</a:t>
            </a:r>
            <a:endParaRPr lang="en-US" dirty="0"/>
          </a:p>
        </p:txBody>
      </p:sp>
      <p:sp>
        <p:nvSpPr>
          <p:cNvPr id="13" name="Rectangle 12"/>
          <p:cNvSpPr/>
          <p:nvPr/>
        </p:nvSpPr>
        <p:spPr>
          <a:xfrm>
            <a:off x="5088468" y="3319522"/>
            <a:ext cx="555260" cy="461665"/>
          </a:xfrm>
          <a:prstGeom prst="rect">
            <a:avLst/>
          </a:prstGeom>
        </p:spPr>
        <p:txBody>
          <a:bodyPr wrap="none">
            <a:spAutoFit/>
          </a:bodyPr>
          <a:lstStyle/>
          <a:p>
            <a:r>
              <a:rPr lang="en-US" baseline="0" dirty="0" smtClean="0">
                <a:latin typeface="Menlo Bold" charset="0"/>
                <a:cs typeface="Menlo Bold" charset="0"/>
                <a:sym typeface="Menlo Bold" charset="0"/>
              </a:rPr>
              <a:t>I3</a:t>
            </a:r>
            <a:endParaRPr lang="en-US" dirty="0"/>
          </a:p>
        </p:txBody>
      </p:sp>
      <p:sp>
        <p:nvSpPr>
          <p:cNvPr id="14" name="Rectangle 2"/>
          <p:cNvSpPr>
            <a:spLocks/>
          </p:cNvSpPr>
          <p:nvPr/>
        </p:nvSpPr>
        <p:spPr bwMode="auto">
          <a:xfrm>
            <a:off x="606401" y="952836"/>
            <a:ext cx="8296145" cy="23350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port1</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15" name="Rounded Rectangular Callout 14"/>
          <p:cNvSpPr/>
          <p:nvPr/>
        </p:nvSpPr>
        <p:spPr bwMode="auto">
          <a:xfrm>
            <a:off x="4938890" y="5644444"/>
            <a:ext cx="3951110" cy="1100667"/>
          </a:xfrm>
          <a:prstGeom prst="wedgeRoundRectCallout">
            <a:avLst>
              <a:gd name="adj1" fmla="val -14413"/>
              <a:gd name="adj2" fmla="val -636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Only output in I1/I2 tables are needed as input to I3 table input</a:t>
            </a:r>
            <a:endParaRPr lang="en-US" sz="2000" baseline="30000" dirty="0">
              <a:latin typeface="Menlo Regular" charset="0"/>
              <a:cs typeface="Menlo Regular" charset="0"/>
              <a:sym typeface="Menlo Regular" charset="0"/>
            </a:endParaRPr>
          </a:p>
        </p:txBody>
      </p:sp>
    </p:spTree>
    <p:extLst>
      <p:ext uri="{BB962C8B-B14F-4D97-AF65-F5344CB8AC3E}">
        <p14:creationId xmlns:p14="http://schemas.microsoft.com/office/powerpoint/2010/main" val="560085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Map -&gt; Map-Explore</a:t>
            </a:r>
            <a:endParaRPr lang="en-US" sz="32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92</a:t>
            </a:fld>
            <a:endParaRPr lang="en-US" dirty="0">
              <a:solidFill>
                <a:schemeClr val="bg2"/>
              </a:solidFill>
            </a:endParaRPr>
          </a:p>
        </p:txBody>
      </p:sp>
      <p:sp>
        <p:nvSpPr>
          <p:cNvPr id="14" name="Rectangle 2"/>
          <p:cNvSpPr>
            <a:spLocks/>
          </p:cNvSpPr>
          <p:nvPr/>
        </p:nvSpPr>
        <p:spPr bwMode="auto">
          <a:xfrm>
            <a:off x="606401" y="952837"/>
            <a:ext cx="8296145" cy="28007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&gt;    </a:t>
            </a:r>
            <a:r>
              <a:rPr lang="en-US" sz="1800" baseline="0" dirty="0" err="1" smtClean="0">
                <a:latin typeface="Menlo Bold" charset="0"/>
                <a:cs typeface="Menlo Bold" charset="0"/>
                <a:sym typeface="Menlo Bold" charset="0"/>
              </a:rPr>
              <a:t>hostTable</a:t>
            </a:r>
            <a:r>
              <a:rPr lang="en-US" sz="1800" baseline="0" dirty="0" smtClean="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ConditionSet</a:t>
            </a:r>
            <a:r>
              <a:rPr lang="en-US" sz="1800" baseline="0" dirty="0" smtClean="0">
                <a:latin typeface="Menlo Bold" charset="0"/>
                <a:cs typeface="Menlo Bold" charset="0"/>
                <a:sym typeface="Menlo Bold"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ConditionSet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hostTable.get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 null &amp;&amp;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null </a:t>
            </a:r>
            <a:br>
              <a:rPr lang="en-US" sz="1800" baseline="0" dirty="0" smtClean="0">
                <a:latin typeface="Menlo Regular" charset="0"/>
                <a:cs typeface="Menlo Regular" charset="0"/>
                <a:sym typeface="Menlo Regular" charset="0"/>
              </a:rPr>
            </a:br>
            <a:r>
              <a:rPr lang="en-US" sz="1800" baseline="0" dirty="0" smtClean="0">
                <a:latin typeface="Menlo Regular" charset="0"/>
                <a:cs typeface="Menlo Regular" charset="0"/>
                <a:sym typeface="Menlo Regular" charset="0"/>
              </a:rPr>
              <a:t>              &amp;&amp; pass(</a:t>
            </a:r>
            <a:r>
              <a:rPr lang="en-US" sz="1800" baseline="0" dirty="0" err="1" smtClean="0">
                <a:latin typeface="Menlo Regular" charset="0"/>
                <a:cs typeface="Menlo Regular" charset="0"/>
                <a:sym typeface="Menlo Regular" charset="0"/>
              </a:rPr>
              <a:t>srcCond</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dstCond</a:t>
            </a:r>
            <a:r>
              <a:rPr lang="en-US" sz="1800" baseline="0" dirty="0" smtClean="0">
                <a:latin typeface="Menlo Regular" charset="0"/>
                <a:cs typeface="Menlo Regular" charset="0"/>
                <a:sym typeface="Menlo Regular" charset="0"/>
              </a:rPr>
              <a:t>) ]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solidFill>
                  <a:srgbClr val="FF0000"/>
                </a:solidFill>
                <a:latin typeface="Menlo Regular" charset="0"/>
                <a:cs typeface="Menlo Regular" charset="0"/>
                <a:sym typeface="Menlo Regular" charset="0"/>
              </a:rPr>
              <a:t>I4.   </a:t>
            </a:r>
            <a:r>
              <a:rPr lang="en-US" sz="1800" baseline="0" dirty="0" smtClean="0">
                <a:solidFill>
                  <a:srgbClr val="FF0000"/>
                </a:solidFill>
                <a:latin typeface="Menlo Bold" charset="0"/>
                <a:cs typeface="Menlo Bold" charset="0"/>
                <a:sym typeface="Menlo Bold" charset="0"/>
              </a:rPr>
              <a:t>// path = shortest path </a:t>
            </a:r>
            <a:r>
              <a:rPr lang="en-US" sz="1800" baseline="0" dirty="0" err="1" smtClean="0">
                <a:solidFill>
                  <a:srgbClr val="FF0000"/>
                </a:solidFill>
                <a:latin typeface="Menlo Bold" charset="0"/>
                <a:cs typeface="Menlo Bold" charset="0"/>
                <a:sym typeface="Menlo Bold" charset="0"/>
              </a:rPr>
              <a:t>alg</a:t>
            </a:r>
            <a:r>
              <a:rPr lang="en-US" sz="1800" baseline="0" dirty="0" smtClean="0">
                <a:solidFill>
                  <a:srgbClr val="FF0000"/>
                </a:solidFill>
                <a:latin typeface="Menlo Bold" charset="0"/>
                <a:cs typeface="Menlo Bold" charset="0"/>
                <a:sym typeface="Menlo Bold" charset="0"/>
              </a:rPr>
              <a:t> to compute route </a:t>
            </a:r>
            <a:br>
              <a:rPr lang="en-US" sz="1800" baseline="0" dirty="0" smtClean="0">
                <a:solidFill>
                  <a:srgbClr val="FF0000"/>
                </a:solidFill>
                <a:latin typeface="Menlo Bold" charset="0"/>
                <a:cs typeface="Menlo Bold" charset="0"/>
                <a:sym typeface="Menlo Bold" charset="0"/>
              </a:rPr>
            </a:br>
            <a:r>
              <a:rPr lang="en-US" sz="1800" baseline="0" dirty="0" smtClean="0">
                <a:solidFill>
                  <a:srgbClr val="FF0000"/>
                </a:solidFill>
                <a:latin typeface="Menlo Bold" charset="0"/>
                <a:cs typeface="Menlo Bold" charset="0"/>
                <a:sym typeface="Menlo Bold" charset="0"/>
              </a:rPr>
              <a:t>      // from </a:t>
            </a:r>
            <a:r>
              <a:rPr lang="en-US" sz="1800" baseline="0" dirty="0" err="1" smtClean="0">
                <a:solidFill>
                  <a:srgbClr val="FF0000"/>
                </a:solidFill>
                <a:latin typeface="Menlo Bold" charset="0"/>
                <a:cs typeface="Menlo Bold" charset="0"/>
                <a:sym typeface="Menlo Bold" charset="0"/>
              </a:rPr>
              <a:t>p.ingressSw</a:t>
            </a:r>
            <a:r>
              <a:rPr lang="en-US" sz="1800" baseline="0" dirty="0" smtClean="0">
                <a:solidFill>
                  <a:srgbClr val="FF0000"/>
                </a:solidFill>
                <a:latin typeface="Menlo Bold" charset="0"/>
                <a:cs typeface="Menlo Bold" charset="0"/>
                <a:sym typeface="Menlo Bold" charset="0"/>
              </a:rPr>
              <a:t> to </a:t>
            </a:r>
            <a:r>
              <a:rPr lang="en-US" sz="1800" baseline="0" dirty="0" err="1" smtClean="0">
                <a:solidFill>
                  <a:srgbClr val="FF0000"/>
                </a:solidFill>
                <a:latin typeface="Menlo Bold" charset="0"/>
                <a:cs typeface="Menlo Bold" charset="0"/>
                <a:sym typeface="Menlo Bold" charset="0"/>
              </a:rPr>
              <a:t>ethDst</a:t>
            </a:r>
            <a:endParaRPr lang="en-US" sz="1800" baseline="0" dirty="0" smtClean="0">
              <a:solidFill>
                <a:srgbClr val="FF0000"/>
              </a:solidFill>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path</a:t>
            </a:r>
            <a:r>
              <a:rPr lang="en-US" sz="1800" baseline="0" dirty="0" smtClean="0">
                <a:latin typeface="Menlo Bold" charset="0"/>
                <a:cs typeface="Menlo Bold" charset="0"/>
                <a:sym typeface="Menlo Bold" charset="0"/>
              </a:rPr>
              <a:t> </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Tree>
    <p:extLst>
      <p:ext uri="{BB962C8B-B14F-4D97-AF65-F5344CB8AC3E}">
        <p14:creationId xmlns:p14="http://schemas.microsoft.com/office/powerpoint/2010/main" val="295957595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Magellan: Optimizations</a:t>
            </a:r>
            <a:endParaRPr lang="en-US" sz="3200" dirty="0"/>
          </a:p>
        </p:txBody>
      </p:sp>
      <p:sp>
        <p:nvSpPr>
          <p:cNvPr id="3" name="Content Placeholder 2"/>
          <p:cNvSpPr>
            <a:spLocks noGrp="1"/>
          </p:cNvSpPr>
          <p:nvPr>
            <p:ph idx="1"/>
          </p:nvPr>
        </p:nvSpPr>
        <p:spPr>
          <a:xfrm>
            <a:off x="125413" y="990600"/>
            <a:ext cx="8465949" cy="5334000"/>
          </a:xfrm>
        </p:spPr>
        <p:txBody>
          <a:bodyPr/>
          <a:lstStyle/>
          <a:p>
            <a:r>
              <a:rPr lang="en-US" dirty="0" smtClean="0"/>
              <a:t>One table per instruction may generate too many tables. One can merge tables from multiple instructions.</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93</a:t>
            </a:fld>
            <a:endParaRPr lang="en-US" dirty="0">
              <a:solidFill>
                <a:schemeClr val="bg2"/>
              </a:solidFill>
            </a:endParaRPr>
          </a:p>
        </p:txBody>
      </p:sp>
      <p:sp>
        <p:nvSpPr>
          <p:cNvPr id="5" name="Rectangle 2"/>
          <p:cNvSpPr>
            <a:spLocks/>
          </p:cNvSpPr>
          <p:nvPr/>
        </p:nvSpPr>
        <p:spPr bwMode="auto">
          <a:xfrm>
            <a:off x="549956" y="2709333"/>
            <a:ext cx="8296145" cy="193322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Map&lt;MAC,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&gt;    table;</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en-US" sz="1800" baseline="0" dirty="0" smtClean="0">
                <a:latin typeface="Menlo Bold" charset="0"/>
                <a:cs typeface="Menlo Bold" charset="0"/>
                <a:sym typeface="Menlo Bold" charset="0"/>
              </a:rPr>
              <a:t>   Route</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onPacketIn</a:t>
            </a:r>
            <a:r>
              <a:rPr lang="en-US" sz="1800" baseline="0" dirty="0" smtClean="0">
                <a:latin typeface="Menlo Regular" charset="0"/>
                <a:cs typeface="Menlo Regular" charset="0"/>
                <a:sym typeface="Menlo Regular" charset="0"/>
              </a:rPr>
              <a:t>(</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p) </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I1.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a:t>
            </a:r>
            <a:r>
              <a:rPr lang="en-US" sz="1800" baseline="0" dirty="0" smtClean="0">
                <a:latin typeface="Menlo Regular" charset="0"/>
                <a:cs typeface="Menlo Regular" charset="0"/>
                <a:sym typeface="Menlo Regular" charset="0"/>
              </a:rPr>
              <a:t>val1 </a:t>
            </a: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table.get</a:t>
            </a: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p.</a:t>
            </a:r>
            <a:r>
              <a:rPr lang="en-US" sz="1800" baseline="0" dirty="0" err="1" smtClean="0">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r>
              <a:rPr lang="en-US" sz="1800" baseline="0" dirty="0" smtClean="0">
                <a:latin typeface="Menlo Regular" charset="0"/>
                <a:cs typeface="Menlo Regular" charset="0"/>
                <a:sym typeface="Menlo Regular" charset="0"/>
              </a:rPr>
              <a:t>)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Bold" charset="0"/>
                <a:cs typeface="Menlo Bold" charset="0"/>
                <a:sym typeface="Menlo Bold" charset="0"/>
              </a:rPr>
              <a:t>I2.   </a:t>
            </a:r>
            <a:r>
              <a:rPr lang="en-US" sz="1800" baseline="0" dirty="0" err="1" smtClean="0">
                <a:latin typeface="Menlo Bold" charset="0"/>
                <a:cs typeface="Menlo Bold" charset="0"/>
                <a:sym typeface="Menlo Bold" charset="0"/>
              </a:rPr>
              <a:t>int</a:t>
            </a:r>
            <a:r>
              <a:rPr lang="en-US" sz="1800" baseline="0" dirty="0" smtClean="0">
                <a:latin typeface="Menlo Bold" charset="0"/>
                <a:cs typeface="Menlo Bold" charset="0"/>
                <a:sym typeface="Menlo Bold" charset="0"/>
              </a:rPr>
              <a:t> val2 = val1 * val1;</a:t>
            </a:r>
            <a:endParaRPr lang="en-US" sz="1800" baseline="0" dirty="0" smtClean="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I3.   </a:t>
            </a:r>
            <a:r>
              <a:rPr lang="en-US" sz="1800" baseline="0" dirty="0" smtClean="0">
                <a:solidFill>
                  <a:srgbClr val="B21889"/>
                </a:solidFill>
                <a:latin typeface="Menlo Regular" charset="0"/>
                <a:cs typeface="Menlo Regular" charset="0"/>
                <a:sym typeface="Menlo Regular" charset="0"/>
              </a:rPr>
              <a:t>branch</a:t>
            </a:r>
            <a:r>
              <a:rPr lang="en-US" sz="1800" baseline="0" dirty="0" smtClean="0">
                <a:latin typeface="Menlo Regular" charset="0"/>
                <a:cs typeface="Menlo Regular" charset="0"/>
                <a:sym typeface="Menlo Regular" charset="0"/>
              </a:rPr>
              <a:t> [val2 &gt; 10] I4 I5</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I4. </a:t>
            </a:r>
            <a:r>
              <a:rPr lang="en-US" sz="1800" baseline="0" dirty="0" smtClean="0">
                <a:solidFill>
                  <a:srgbClr val="B21889"/>
                </a:solidFill>
                <a:latin typeface="Menlo Regular" charset="0"/>
                <a:cs typeface="Menlo Regular" charset="0"/>
                <a:sym typeface="Menlo Regular" charset="0"/>
              </a:rPr>
              <a:t>  return </a:t>
            </a:r>
            <a:r>
              <a:rPr lang="en-US" sz="1800" baseline="0" dirty="0" smtClean="0">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I5.   </a:t>
            </a:r>
            <a:r>
              <a:rPr lang="en-US" sz="1800" baseline="0" dirty="0" smtClean="0">
                <a:solidFill>
                  <a:srgbClr val="B21889"/>
                </a:solidFill>
                <a:latin typeface="Menlo Regular" charset="0"/>
                <a:cs typeface="Menlo Regular" charset="0"/>
                <a:sym typeface="Menlo Regular" charset="0"/>
              </a:rPr>
              <a:t>return</a:t>
            </a:r>
            <a:r>
              <a:rPr lang="en-US" sz="1800" baseline="0" dirty="0" smtClean="0">
                <a:latin typeface="Menlo Regular" charset="0"/>
                <a:cs typeface="Menlo Regular" charset="0"/>
                <a:sym typeface="Menlo Regular" charset="0"/>
              </a:rPr>
              <a:t> drop</a:t>
            </a:r>
            <a:endParaRPr lang="en-US" sz="1800" baseline="0" dirty="0">
              <a:latin typeface="Menlo Regular" charset="0"/>
              <a:cs typeface="Menlo Regular" charset="0"/>
              <a:sym typeface="Menlo Regular" charset="0"/>
            </a:endParaRPr>
          </a:p>
        </p:txBody>
      </p:sp>
      <p:sp>
        <p:nvSpPr>
          <p:cNvPr id="6" name="Rounded Rectangular Callout 5"/>
          <p:cNvSpPr/>
          <p:nvPr/>
        </p:nvSpPr>
        <p:spPr bwMode="auto">
          <a:xfrm>
            <a:off x="225778" y="5094111"/>
            <a:ext cx="3951110" cy="620889"/>
          </a:xfrm>
          <a:prstGeom prst="wedgeRoundRectCallout">
            <a:avLst>
              <a:gd name="adj1" fmla="val -31913"/>
              <a:gd name="adj2" fmla="val -2531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000" baseline="0" dirty="0" smtClean="0">
                <a:latin typeface="Menlo Regular" charset="0"/>
                <a:cs typeface="Menlo Regular" charset="0"/>
                <a:sym typeface="Menlo Regular" charset="0"/>
              </a:rPr>
              <a:t>I2 can merge w/ I1.</a:t>
            </a:r>
            <a:endParaRPr lang="en-US" sz="2000" baseline="30000" dirty="0">
              <a:latin typeface="Menlo Regular" charset="0"/>
              <a:cs typeface="Menlo Regular" charset="0"/>
              <a:sym typeface="Menlo Regular" charset="0"/>
            </a:endParaRPr>
          </a:p>
        </p:txBody>
      </p:sp>
      <p:sp>
        <p:nvSpPr>
          <p:cNvPr id="7" name="Rectangle 6"/>
          <p:cNvSpPr/>
          <p:nvPr/>
        </p:nvSpPr>
        <p:spPr>
          <a:xfrm>
            <a:off x="4873769" y="4799198"/>
            <a:ext cx="3917453" cy="1593135"/>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eaLnBrk="1" fontAlgn="auto" hangingPunct="1">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Consider I2, which follows I1. If input(I2)=input(I1,I2), then merge them will not increase table size.</a:t>
            </a:r>
            <a:endParaRPr kumimoji="0" lang="en-US" i="0" u="none" strike="noStrike" kern="0" cap="none" spc="0" normalizeH="0" baseline="0" noProof="0" dirty="0">
              <a:ln>
                <a:noFill/>
              </a:ln>
              <a:solidFill>
                <a:srgbClr val="000090"/>
              </a:solidFill>
              <a:effectLst/>
              <a:uLnTx/>
              <a:uFillTx/>
              <a:latin typeface="Calibri"/>
              <a:ea typeface="+mn-ea"/>
              <a:cs typeface="+mn-cs"/>
            </a:endParaRPr>
          </a:p>
        </p:txBody>
      </p:sp>
    </p:spTree>
    <p:extLst>
      <p:ext uri="{BB962C8B-B14F-4D97-AF65-F5344CB8AC3E}">
        <p14:creationId xmlns:p14="http://schemas.microsoft.com/office/powerpoint/2010/main" val="4202680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944" y="133564"/>
            <a:ext cx="7543800" cy="580292"/>
          </a:xfrm>
        </p:spPr>
        <p:txBody>
          <a:bodyPr>
            <a:noAutofit/>
          </a:bodyPr>
          <a:lstStyle/>
          <a:p>
            <a:r>
              <a:rPr lang="en-US" altLang="zh-CN" sz="3600" dirty="0" smtClean="0"/>
              <a:t>Magellan Main Components and Workflow</a:t>
            </a:r>
            <a:endParaRPr lang="en-US" sz="3600" dirty="0"/>
          </a:p>
        </p:txBody>
      </p:sp>
      <p:sp>
        <p:nvSpPr>
          <p:cNvPr id="7" name="Rectangle 114"/>
          <p:cNvSpPr>
            <a:spLocks noChangeArrowheads="1"/>
          </p:cNvSpPr>
          <p:nvPr/>
        </p:nvSpPr>
        <p:spPr bwMode="auto">
          <a:xfrm>
            <a:off x="703849" y="1676400"/>
            <a:ext cx="7976975" cy="685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74" name="Rectangle 114"/>
          <p:cNvSpPr>
            <a:spLocks noChangeArrowheads="1"/>
          </p:cNvSpPr>
          <p:nvPr/>
        </p:nvSpPr>
        <p:spPr bwMode="auto">
          <a:xfrm>
            <a:off x="2590800" y="1752600"/>
            <a:ext cx="6858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IR</a:t>
            </a:r>
          </a:p>
        </p:txBody>
      </p:sp>
      <p:sp>
        <p:nvSpPr>
          <p:cNvPr id="3" name="Oval 2"/>
          <p:cNvSpPr/>
          <p:nvPr/>
        </p:nvSpPr>
        <p:spPr>
          <a:xfrm>
            <a:off x="9906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Compile</a:t>
            </a:r>
            <a:endParaRPr lang="en-US" sz="1400" baseline="0" dirty="0"/>
          </a:p>
        </p:txBody>
      </p:sp>
      <p:sp>
        <p:nvSpPr>
          <p:cNvPr id="76" name="Oval 75"/>
          <p:cNvSpPr/>
          <p:nvPr/>
        </p:nvSpPr>
        <p:spPr>
          <a:xfrm>
            <a:off x="38100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Analyze&amp; Design</a:t>
            </a:r>
            <a:endParaRPr lang="en-US" sz="1400" baseline="0" dirty="0"/>
          </a:p>
        </p:txBody>
      </p:sp>
      <p:cxnSp>
        <p:nvCxnSpPr>
          <p:cNvPr id="5" name="Straight Arrow Connector 4"/>
          <p:cNvCxnSpPr>
            <a:stCxn id="3" idx="6"/>
            <a:endCxn id="74" idx="1"/>
          </p:cNvCxnSpPr>
          <p:nvPr/>
        </p:nvCxnSpPr>
        <p:spPr>
          <a:xfrm>
            <a:off x="2286000" y="20193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3"/>
            <a:endCxn id="76" idx="2"/>
          </p:cNvCxnSpPr>
          <p:nvPr/>
        </p:nvCxnSpPr>
        <p:spPr>
          <a:xfrm>
            <a:off x="3276600" y="20193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51054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7315200" y="17526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Code Gen</a:t>
            </a:r>
            <a:endParaRPr lang="en-US" sz="1400" baseline="0" dirty="0"/>
          </a:p>
        </p:txBody>
      </p:sp>
      <p:cxnSp>
        <p:nvCxnSpPr>
          <p:cNvPr id="82" name="Straight Arrow Connector 81"/>
          <p:cNvCxnSpPr/>
          <p:nvPr/>
        </p:nvCxnSpPr>
        <p:spPr>
          <a:xfrm>
            <a:off x="6781800" y="19812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矩形 100"/>
          <p:cNvSpPr/>
          <p:nvPr/>
        </p:nvSpPr>
        <p:spPr>
          <a:xfrm>
            <a:off x="0" y="16764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a:solidFill>
                  <a:srgbClr val="000000">
                    <a:lumMod val="85000"/>
                    <a:lumOff val="15000"/>
                  </a:srgbClr>
                </a:solidFill>
                <a:latin typeface="Arial" pitchFamily="34" charset="0"/>
                <a:ea typeface="微软雅黑" pitchFamily="34" charset="-122"/>
                <a:cs typeface="Arial" pitchFamily="34" charset="0"/>
              </a:rPr>
              <a:t>s</a:t>
            </a: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tatic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compile</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84" name="Rectangle 114"/>
          <p:cNvSpPr>
            <a:spLocks noChangeArrowheads="1"/>
          </p:cNvSpPr>
          <p:nvPr/>
        </p:nvSpPr>
        <p:spPr bwMode="auto">
          <a:xfrm>
            <a:off x="762001" y="2590800"/>
            <a:ext cx="7924799" cy="2590800"/>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baseline="0" dirty="0" err="1" smtClean="0">
              <a:solidFill>
                <a:srgbClr val="000000"/>
              </a:solidFill>
              <a:latin typeface="Arial" pitchFamily="34" charset="0"/>
              <a:ea typeface="微软雅黑" pitchFamily="34" charset="-122"/>
              <a:cs typeface="Arial" pitchFamily="34" charset="0"/>
            </a:endParaRPr>
          </a:p>
        </p:txBody>
      </p:sp>
      <p:sp>
        <p:nvSpPr>
          <p:cNvPr id="85" name="Rectangle 114"/>
          <p:cNvSpPr>
            <a:spLocks noChangeArrowheads="1"/>
          </p:cNvSpPr>
          <p:nvPr/>
        </p:nvSpPr>
        <p:spPr bwMode="auto">
          <a:xfrm>
            <a:off x="2133600" y="2743200"/>
            <a:ext cx="1371600" cy="5334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Explorer Graph</a:t>
            </a:r>
          </a:p>
        </p:txBody>
      </p:sp>
      <p:sp>
        <p:nvSpPr>
          <p:cNvPr id="87" name="Oval 86"/>
          <p:cNvSpPr/>
          <p:nvPr/>
        </p:nvSpPr>
        <p:spPr>
          <a:xfrm>
            <a:off x="5562600" y="2743200"/>
            <a:ext cx="12954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smtClean="0"/>
              <a:t>Explorer</a:t>
            </a:r>
            <a:endParaRPr lang="en-US" sz="1400" baseline="0" dirty="0"/>
          </a:p>
        </p:txBody>
      </p:sp>
      <p:cxnSp>
        <p:nvCxnSpPr>
          <p:cNvPr id="90" name="Straight Arrow Connector 89"/>
          <p:cNvCxnSpPr>
            <a:stCxn id="87" idx="2"/>
            <a:endCxn id="85" idx="3"/>
          </p:cNvCxnSpPr>
          <p:nvPr/>
        </p:nvCxnSpPr>
        <p:spPr>
          <a:xfrm flipH="1">
            <a:off x="3505200" y="3009900"/>
            <a:ext cx="205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矩形 100"/>
          <p:cNvSpPr/>
          <p:nvPr/>
        </p:nvSpPr>
        <p:spPr>
          <a:xfrm>
            <a:off x="82176" y="2590800"/>
            <a:ext cx="3785802" cy="677125"/>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dynamic</a:t>
            </a:r>
            <a:b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b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run</a:t>
            </a:r>
          </a:p>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time</a:t>
            </a:r>
          </a:p>
        </p:txBody>
      </p:sp>
      <p:sp>
        <p:nvSpPr>
          <p:cNvPr id="114" name="Rectangle 114"/>
          <p:cNvSpPr>
            <a:spLocks noChangeArrowheads="1"/>
          </p:cNvSpPr>
          <p:nvPr/>
        </p:nvSpPr>
        <p:spPr bwMode="auto">
          <a:xfrm>
            <a:off x="5486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Packets</a:t>
            </a:r>
            <a:br>
              <a:rPr lang="en-US" altLang="zh-CN" sz="1800" b="0" kern="0" baseline="0" dirty="0" smtClean="0">
                <a:solidFill>
                  <a:srgbClr val="000000"/>
                </a:solidFill>
                <a:latin typeface="Arial" pitchFamily="34" charset="0"/>
                <a:ea typeface="微软雅黑" pitchFamily="34" charset="-122"/>
                <a:cs typeface="Arial" pitchFamily="34" charset="0"/>
              </a:rPr>
            </a:br>
            <a:r>
              <a:rPr lang="en-US" altLang="zh-CN" sz="1800" b="0" kern="0" baseline="0" dirty="0" smtClean="0">
                <a:solidFill>
                  <a:srgbClr val="000000"/>
                </a:solidFill>
                <a:latin typeface="Arial" pitchFamily="34" charset="0"/>
                <a:ea typeface="微软雅黑" pitchFamily="34" charset="-122"/>
                <a:cs typeface="Arial" pitchFamily="34" charset="0"/>
              </a:rPr>
              <a:t>Notifications</a:t>
            </a:r>
          </a:p>
        </p:txBody>
      </p:sp>
      <p:sp>
        <p:nvSpPr>
          <p:cNvPr id="116" name="Rectangle 114"/>
          <p:cNvSpPr>
            <a:spLocks noChangeArrowheads="1"/>
          </p:cNvSpPr>
          <p:nvPr/>
        </p:nvSpPr>
        <p:spPr bwMode="auto">
          <a:xfrm>
            <a:off x="2057400" y="44958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Rules</a:t>
            </a:r>
          </a:p>
        </p:txBody>
      </p:sp>
      <p:sp>
        <p:nvSpPr>
          <p:cNvPr id="77" name="Rectangle 114"/>
          <p:cNvSpPr>
            <a:spLocks noChangeArrowheads="1"/>
          </p:cNvSpPr>
          <p:nvPr/>
        </p:nvSpPr>
        <p:spPr bwMode="auto">
          <a:xfrm>
            <a:off x="5638800" y="1752600"/>
            <a:ext cx="11430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Table Graph</a:t>
            </a:r>
          </a:p>
        </p:txBody>
      </p:sp>
      <p:sp>
        <p:nvSpPr>
          <p:cNvPr id="123" name="Rectangle 114"/>
          <p:cNvSpPr>
            <a:spLocks noChangeArrowheads="1"/>
          </p:cNvSpPr>
          <p:nvPr/>
        </p:nvSpPr>
        <p:spPr bwMode="auto">
          <a:xfrm>
            <a:off x="1066800" y="914400"/>
            <a:ext cx="1219200" cy="52879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err="1" smtClean="0">
                <a:solidFill>
                  <a:srgbClr val="000000"/>
                </a:solidFill>
                <a:latin typeface="Arial" pitchFamily="34" charset="0"/>
                <a:ea typeface="微软雅黑" pitchFamily="34" charset="-122"/>
                <a:cs typeface="Arial" pitchFamily="34" charset="0"/>
              </a:rPr>
              <a:t>onPacket</a:t>
            </a:r>
            <a:endParaRPr lang="en-US" altLang="zh-CN" sz="1800" b="0" kern="0" baseline="0" dirty="0" smtClean="0">
              <a:solidFill>
                <a:srgbClr val="000000"/>
              </a:solidFill>
              <a:latin typeface="Arial" pitchFamily="34" charset="0"/>
              <a:ea typeface="微软雅黑" pitchFamily="34" charset="-122"/>
              <a:cs typeface="Arial" pitchFamily="34" charset="0"/>
            </a:endParaRPr>
          </a:p>
        </p:txBody>
      </p:sp>
      <p:cxnSp>
        <p:nvCxnSpPr>
          <p:cNvPr id="125" name="Straight Arrow Connector 124"/>
          <p:cNvCxnSpPr>
            <a:stCxn id="123" idx="2"/>
            <a:endCxn id="3" idx="0"/>
          </p:cNvCxnSpPr>
          <p:nvPr/>
        </p:nvCxnSpPr>
        <p:spPr>
          <a:xfrm flipH="1">
            <a:off x="1638300" y="1443193"/>
            <a:ext cx="38100" cy="309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5943600" y="3581400"/>
            <a:ext cx="533400" cy="609600"/>
          </a:xfrm>
          <a:prstGeom prst="can">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0" dirty="0" smtClean="0"/>
              <a:t>DB</a:t>
            </a:r>
            <a:endParaRPr lang="en-US" baseline="0" dirty="0"/>
          </a:p>
        </p:txBody>
      </p:sp>
      <p:cxnSp>
        <p:nvCxnSpPr>
          <p:cNvPr id="129" name="Straight Arrow Connector 128"/>
          <p:cNvCxnSpPr>
            <a:stCxn id="77" idx="2"/>
            <a:endCxn id="87" idx="0"/>
          </p:cNvCxnSpPr>
          <p:nvPr/>
        </p:nvCxnSpPr>
        <p:spPr>
          <a:xfrm>
            <a:off x="6210300" y="2281393"/>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stCxn id="127" idx="1"/>
            <a:endCxn id="87" idx="4"/>
          </p:cNvCxnSpPr>
          <p:nvPr/>
        </p:nvCxnSpPr>
        <p:spPr>
          <a:xfrm flipV="1">
            <a:off x="6210300" y="3276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8400" y="4191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85" idx="2"/>
          </p:cNvCxnSpPr>
          <p:nvPr/>
        </p:nvCxnSpPr>
        <p:spPr>
          <a:xfrm>
            <a:off x="2819400" y="3276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819400" y="41148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95600" y="5486400"/>
            <a:ext cx="1219200" cy="514096"/>
          </a:xfrm>
          <a:prstGeom prst="rect">
            <a:avLst/>
          </a:prstGeom>
        </p:spPr>
      </p:pic>
      <p:sp>
        <p:nvSpPr>
          <p:cNvPr id="143" name="Rectangle 142"/>
          <p:cNvSpPr/>
          <p:nvPr/>
        </p:nvSpPr>
        <p:spPr>
          <a:xfrm>
            <a:off x="1791784" y="5373469"/>
            <a:ext cx="1492716" cy="830997"/>
          </a:xfrm>
          <a:prstGeom prst="rect">
            <a:avLst/>
          </a:prstGeom>
        </p:spPr>
        <p:txBody>
          <a:bodyPr wrap="none">
            <a:spAutoFit/>
          </a:bodyPr>
          <a:lstStyle/>
          <a:p>
            <a:pPr algn="ctr"/>
            <a:r>
              <a:rPr lang="en-US" altLang="zh-CN" kern="0" baseline="0" dirty="0" err="1" smtClean="0">
                <a:solidFill>
                  <a:srgbClr val="000000"/>
                </a:solidFill>
                <a:latin typeface="Arial" pitchFamily="34" charset="0"/>
                <a:ea typeface="微软雅黑" pitchFamily="34" charset="-122"/>
                <a:cs typeface="Arial" pitchFamily="34" charset="0"/>
              </a:rPr>
              <a:t>Openflow</a:t>
            </a:r>
            <a:r>
              <a:rPr lang="en-US" altLang="zh-CN" kern="0" baseline="0" dirty="0" smtClean="0">
                <a:solidFill>
                  <a:srgbClr val="000000"/>
                </a:solidFill>
                <a:latin typeface="Arial" pitchFamily="34" charset="0"/>
                <a:ea typeface="微软雅黑" pitchFamily="34" charset="-122"/>
                <a:cs typeface="Arial" pitchFamily="34" charset="0"/>
              </a:rPr>
              <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pic>
        <p:nvPicPr>
          <p:cNvPr id="144" name="Picture 1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5486400"/>
            <a:ext cx="1219200" cy="514096"/>
          </a:xfrm>
          <a:prstGeom prst="rect">
            <a:avLst/>
          </a:prstGeom>
        </p:spPr>
      </p:pic>
      <p:sp>
        <p:nvSpPr>
          <p:cNvPr id="145" name="Rectangle 144"/>
          <p:cNvSpPr/>
          <p:nvPr/>
        </p:nvSpPr>
        <p:spPr>
          <a:xfrm>
            <a:off x="5455712" y="5410200"/>
            <a:ext cx="1039768" cy="830997"/>
          </a:xfrm>
          <a:prstGeom prst="rect">
            <a:avLst/>
          </a:prstGeom>
        </p:spPr>
        <p:txBody>
          <a:bodyPr wrap="none">
            <a:spAutoFit/>
          </a:bodyPr>
          <a:lstStyle/>
          <a:p>
            <a:pPr algn="ctr"/>
            <a:r>
              <a:rPr lang="en-US" altLang="zh-CN" kern="0" baseline="0" dirty="0" smtClean="0">
                <a:solidFill>
                  <a:srgbClr val="000000"/>
                </a:solidFill>
                <a:latin typeface="Arial" pitchFamily="34" charset="0"/>
                <a:ea typeface="微软雅黑" pitchFamily="34" charset="-122"/>
                <a:cs typeface="Arial" pitchFamily="34" charset="0"/>
              </a:rPr>
              <a:t>P4</a:t>
            </a:r>
            <a:br>
              <a:rPr lang="en-US" altLang="zh-CN" kern="0" baseline="0" dirty="0" smtClean="0">
                <a:solidFill>
                  <a:srgbClr val="000000"/>
                </a:solidFill>
                <a:latin typeface="Arial" pitchFamily="34" charset="0"/>
                <a:ea typeface="微软雅黑" pitchFamily="34" charset="-122"/>
                <a:cs typeface="Arial" pitchFamily="34" charset="0"/>
              </a:rPr>
            </a:br>
            <a:r>
              <a:rPr lang="en-US" altLang="zh-CN" kern="0" baseline="0" dirty="0" smtClean="0">
                <a:solidFill>
                  <a:srgbClr val="000000"/>
                </a:solidFill>
                <a:latin typeface="Arial" pitchFamily="34" charset="0"/>
                <a:ea typeface="微软雅黑" pitchFamily="34" charset="-122"/>
                <a:cs typeface="Arial" pitchFamily="34" charset="0"/>
              </a:rPr>
              <a:t>switch</a:t>
            </a:r>
            <a:endParaRPr lang="en-US" baseline="0" dirty="0"/>
          </a:p>
        </p:txBody>
      </p:sp>
      <p:cxnSp>
        <p:nvCxnSpPr>
          <p:cNvPr id="147" name="Straight Arrow Connector 146"/>
          <p:cNvCxnSpPr>
            <a:stCxn id="116" idx="2"/>
          </p:cNvCxnSpPr>
          <p:nvPr/>
        </p:nvCxnSpPr>
        <p:spPr>
          <a:xfrm>
            <a:off x="2857500" y="5105400"/>
            <a:ext cx="8001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3733800" y="5105400"/>
            <a:ext cx="1752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44" idx="0"/>
          </p:cNvCxnSpPr>
          <p:nvPr/>
        </p:nvCxnSpPr>
        <p:spPr>
          <a:xfrm flipV="1">
            <a:off x="4953000" y="5181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Rectangle 114"/>
          <p:cNvSpPr>
            <a:spLocks noChangeArrowheads="1"/>
          </p:cNvSpPr>
          <p:nvPr/>
        </p:nvSpPr>
        <p:spPr bwMode="auto">
          <a:xfrm>
            <a:off x="7010400" y="2743200"/>
            <a:ext cx="1600200" cy="609600"/>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P4 Pipeline</a:t>
            </a:r>
          </a:p>
        </p:txBody>
      </p:sp>
      <p:cxnSp>
        <p:nvCxnSpPr>
          <p:cNvPr id="160" name="Straight Arrow Connector 159"/>
          <p:cNvCxnSpPr/>
          <p:nvPr/>
        </p:nvCxnSpPr>
        <p:spPr>
          <a:xfrm>
            <a:off x="7924800" y="2286000"/>
            <a:ext cx="0" cy="461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6477000" y="3962400"/>
            <a:ext cx="2514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7752987" y="3581400"/>
            <a:ext cx="1793129" cy="461665"/>
          </a:xfrm>
          <a:prstGeom prst="rect">
            <a:avLst/>
          </a:prstGeom>
        </p:spPr>
        <p:txBody>
          <a:bodyPr wrap="none">
            <a:spAutoFit/>
          </a:bodyPr>
          <a:lstStyle/>
          <a:p>
            <a:r>
              <a:rPr lang="en-US" altLang="zh-CN" kern="0" baseline="0" dirty="0" smtClean="0">
                <a:solidFill>
                  <a:srgbClr val="000000"/>
                </a:solidFill>
                <a:latin typeface="Arial" pitchFamily="34" charset="0"/>
                <a:ea typeface="微软雅黑" pitchFamily="34" charset="-122"/>
                <a:cs typeface="Arial" pitchFamily="34" charset="0"/>
              </a:rPr>
              <a:t>Northbound</a:t>
            </a:r>
            <a:endParaRPr lang="en-US" baseline="0" dirty="0"/>
          </a:p>
        </p:txBody>
      </p:sp>
      <p:sp>
        <p:nvSpPr>
          <p:cNvPr id="164" name="Freeform 163"/>
          <p:cNvSpPr/>
          <p:nvPr/>
        </p:nvSpPr>
        <p:spPr>
          <a:xfrm>
            <a:off x="5562600" y="3429000"/>
            <a:ext cx="2209800" cy="2286000"/>
          </a:xfrm>
          <a:custGeom>
            <a:avLst/>
            <a:gdLst>
              <a:gd name="connsiteX0" fmla="*/ 940660 w 940660"/>
              <a:gd name="connsiteY0" fmla="*/ 0 h 1395512"/>
              <a:gd name="connsiteX1" fmla="*/ 940660 w 940660"/>
              <a:gd name="connsiteY1" fmla="*/ 1395512 h 1395512"/>
              <a:gd name="connsiteX2" fmla="*/ 0 w 940660"/>
              <a:gd name="connsiteY2" fmla="*/ 1395512 h 1395512"/>
            </a:gdLst>
            <a:ahLst/>
            <a:cxnLst>
              <a:cxn ang="0">
                <a:pos x="connsiteX0" y="connsiteY0"/>
              </a:cxn>
              <a:cxn ang="0">
                <a:pos x="connsiteX1" y="connsiteY1"/>
              </a:cxn>
              <a:cxn ang="0">
                <a:pos x="connsiteX2" y="connsiteY2"/>
              </a:cxn>
            </a:cxnLst>
            <a:rect l="l" t="t" r="r" b="b"/>
            <a:pathLst>
              <a:path w="940660" h="1395512">
                <a:moveTo>
                  <a:pt x="940660" y="0"/>
                </a:moveTo>
                <a:lnTo>
                  <a:pt x="940660" y="1395512"/>
                </a:lnTo>
                <a:lnTo>
                  <a:pt x="0" y="1395512"/>
                </a:ln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0"/>
          </a:p>
        </p:txBody>
      </p:sp>
      <p:sp>
        <p:nvSpPr>
          <p:cNvPr id="42" name="Oval 41"/>
          <p:cNvSpPr/>
          <p:nvPr/>
        </p:nvSpPr>
        <p:spPr>
          <a:xfrm>
            <a:off x="2057400" y="3733800"/>
            <a:ext cx="1524000" cy="5334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aseline="0" dirty="0" err="1" smtClean="0"/>
              <a:t>FlowRule</a:t>
            </a:r>
            <a:r>
              <a:rPr lang="en-US" sz="1400" baseline="0" dirty="0" smtClean="0"/>
              <a:t/>
            </a:r>
            <a:br>
              <a:rPr lang="en-US" sz="1400" baseline="0" dirty="0" smtClean="0"/>
            </a:br>
            <a:r>
              <a:rPr lang="en-US" sz="1400" baseline="0" dirty="0" smtClean="0"/>
              <a:t>Compile</a:t>
            </a:r>
            <a:endParaRPr lang="en-US" sz="1400" baseline="0" dirty="0"/>
          </a:p>
        </p:txBody>
      </p:sp>
    </p:spTree>
    <p:extLst>
      <p:ext uri="{BB962C8B-B14F-4D97-AF65-F5344CB8AC3E}">
        <p14:creationId xmlns:p14="http://schemas.microsoft.com/office/powerpoint/2010/main" val="191534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0320"/>
            <a:ext cx="8077200" cy="580292"/>
          </a:xfrm>
        </p:spPr>
        <p:txBody>
          <a:bodyPr>
            <a:noAutofit/>
          </a:bodyPr>
          <a:lstStyle/>
          <a:p>
            <a:r>
              <a:rPr lang="en-US" sz="3200" dirty="0" smtClean="0"/>
              <a:t>A Simple </a:t>
            </a:r>
            <a:r>
              <a:rPr lang="en-US" sz="3200" dirty="0" err="1" smtClean="0"/>
              <a:t>ScienceNET</a:t>
            </a:r>
            <a:r>
              <a:rPr lang="en-US" sz="3200" dirty="0" smtClean="0"/>
              <a:t> Example Controller</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6" name="Rectangle 2"/>
          <p:cNvSpPr>
            <a:spLocks/>
          </p:cNvSpPr>
          <p:nvPr/>
        </p:nvSpPr>
        <p:spPr bwMode="auto">
          <a:xfrm>
            <a:off x="474625" y="1168787"/>
            <a:ext cx="5926175" cy="248881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b"/>
          <a:lstStyle/>
          <a:p>
            <a:r>
              <a:rPr lang="nl-NL" sz="2000" baseline="0" dirty="0" err="1" smtClean="0">
                <a:latin typeface="Menlo Regular"/>
                <a:cs typeface="Menlo Regular"/>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smtClean="0">
                <a:latin typeface="Menlo Regular"/>
                <a:cs typeface="Menlo Regular"/>
              </a:rPr>
              <a:t>100                </a:t>
            </a:r>
            <a:r>
              <a:rPr lang="nl-NL" sz="2000" baseline="0" dirty="0" smtClean="0">
                <a:solidFill>
                  <a:srgbClr val="FF0000"/>
                </a:solidFill>
                <a:latin typeface="Menlo Regular"/>
                <a:cs typeface="Menlo Regular"/>
              </a:rPr>
              <a:t>// policy</a:t>
            </a:r>
            <a:r>
              <a:rPr lang="nl-NL" sz="2000" baseline="0" dirty="0">
                <a:solidFill>
                  <a:srgbClr val="FF0000"/>
                </a:solidFill>
                <a:latin typeface="Menlo Regular"/>
                <a:cs typeface="Menlo Regular"/>
              </a:rPr>
              <a:t/>
            </a:r>
            <a:br>
              <a:rPr lang="nl-NL" sz="2000" baseline="0" dirty="0">
                <a:solidFill>
                  <a:srgbClr val="FF0000"/>
                </a:solidFill>
                <a:latin typeface="Menlo Regular"/>
                <a:cs typeface="Menlo Regular"/>
              </a:rPr>
            </a:br>
            <a:r>
              <a:rPr lang="nl-NL" sz="2000" baseline="0" dirty="0" err="1" smtClean="0">
                <a:latin typeface="Menlo Regular"/>
                <a:cs typeface="Menlo Regular"/>
              </a:rPr>
              <a:t>topo</a:t>
            </a:r>
            <a:r>
              <a:rPr lang="nl-NL" sz="2000" baseline="0" dirty="0" smtClean="0">
                <a:latin typeface="Menlo Regular"/>
                <a:cs typeface="Menlo Regular"/>
              </a:rPr>
              <a:t>   = {…}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netview</a:t>
            </a:r>
            <a:r>
              <a:rPr lang="nl-NL" sz="2000" baseline="0" dirty="0" smtClean="0">
                <a:solidFill>
                  <a:srgbClr val="FF0000"/>
                </a:solidFill>
                <a:latin typeface="Menlo Regular"/>
                <a:cs typeface="Menlo Regular"/>
              </a:rPr>
              <a:t/>
            </a:r>
            <a:br>
              <a:rPr lang="nl-NL" sz="2000" baseline="0" dirty="0" smtClean="0">
                <a:solidFill>
                  <a:srgbClr val="FF0000"/>
                </a:solidFill>
                <a:latin typeface="Menlo Regular"/>
                <a:cs typeface="Menlo Regular"/>
              </a:rPr>
            </a:br>
            <a:endParaRPr lang="nl-NL" sz="2000" baseline="0" dirty="0">
              <a:solidFill>
                <a:srgbClr val="FF0000"/>
              </a:solidFill>
              <a:latin typeface="Menlo Regular"/>
              <a:cs typeface="Menlo Regular"/>
            </a:endParaRPr>
          </a:p>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a:latin typeface="Menlo Regular"/>
                <a:cs typeface="Menlo Regular"/>
              </a:rPr>
              <a:t>onPacketIn</a:t>
            </a:r>
            <a:r>
              <a:rPr lang="nl-NL" sz="2000" baseline="0" dirty="0">
                <a:latin typeface="Menlo Regular"/>
                <a:cs typeface="Menlo Regular"/>
              </a:rPr>
              <a:t>(p)</a:t>
            </a:r>
            <a:r>
              <a:rPr lang="nl-NL" sz="2000" baseline="0" dirty="0" smtClean="0">
                <a:latin typeface="Menlo Regular"/>
                <a:cs typeface="Menlo Regular"/>
              </a:rPr>
              <a:t>: </a:t>
            </a:r>
            <a:r>
              <a:rPr lang="nl-NL" sz="2000" baseline="0" dirty="0" smtClean="0">
                <a:solidFill>
                  <a:srgbClr val="FF0000"/>
                </a:solidFill>
                <a:latin typeface="Menlo Regular"/>
                <a:cs typeface="Menlo Regular"/>
              </a:rPr>
              <a:t>// </a:t>
            </a:r>
            <a:r>
              <a:rPr lang="nl-NL" sz="2000" baseline="0" dirty="0" err="1" smtClean="0">
                <a:solidFill>
                  <a:srgbClr val="FF0000"/>
                </a:solidFill>
                <a:latin typeface="Menlo Regular"/>
                <a:cs typeface="Menlo Regular"/>
              </a:rPr>
              <a:t>policy+netvw</a:t>
            </a:r>
            <a:r>
              <a:rPr lang="nl-NL" sz="2000" baseline="0" dirty="0" smtClean="0">
                <a:solidFill>
                  <a:srgbClr val="FF0000"/>
                </a:solidFill>
                <a:latin typeface="Menlo Regular"/>
                <a:cs typeface="Menlo Regular"/>
              </a:rPr>
              <a:t>-&gt;DP</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sym typeface="Menlo Regular" charset="0"/>
              </a:rPr>
              <a:t>badSrc</a:t>
            </a:r>
            <a:r>
              <a:rPr lang="nl-NL" sz="2000" baseline="0" dirty="0" smtClean="0">
                <a:latin typeface="Menlo Regular"/>
                <a:cs typeface="Menlo Regular"/>
              </a:rPr>
              <a:t> </a:t>
            </a:r>
            <a:r>
              <a:rPr lang="nl-NL" sz="2000" baseline="0" dirty="0">
                <a:latin typeface="Menlo Regular"/>
                <a:cs typeface="Menlo Regular"/>
              </a:rPr>
              <a:t>== </a:t>
            </a:r>
            <a:r>
              <a:rPr lang="nl-NL" sz="2000" baseline="0" dirty="0" err="1" smtClean="0">
                <a:latin typeface="Menlo Regular"/>
                <a:cs typeface="Menlo Regular"/>
              </a:rPr>
              <a:t>p.ip_src</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drop</a:t>
            </a: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en-US" sz="2000" baseline="0" dirty="0">
                <a:solidFill>
                  <a:srgbClr val="B21889"/>
                </a:solidFill>
                <a:latin typeface="Menlo Regular"/>
                <a:cs typeface="Menlo Regular"/>
                <a:sym typeface="Menlo Regular" charset="0"/>
              </a:rPr>
              <a:t>return</a:t>
            </a:r>
            <a:r>
              <a:rPr lang="nl-NL" sz="2000" baseline="0" dirty="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p.ip_dst</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9" name="Straight Connector 8"/>
          <p:cNvCxnSpPr>
            <a:endCxn id="7"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20" name="Straight Connector 19"/>
          <p:cNvCxnSpPr>
            <a:stCxn id="7"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457200" y="3962400"/>
            <a:ext cx="5926175" cy="167640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t"/>
          <a:lstStyle/>
          <a:p>
            <a:r>
              <a:rPr lang="nl-NL" sz="2000" baseline="0" dirty="0" err="1" smtClean="0">
                <a:latin typeface="Menlo Regular"/>
                <a:cs typeface="Menlo Regular"/>
              </a:rPr>
              <a:t>def</a:t>
            </a:r>
            <a:r>
              <a:rPr lang="nl-NL" sz="2000" baseline="0" dirty="0" smtClean="0">
                <a:latin typeface="Menlo Regular"/>
                <a:cs typeface="Menlo Regular"/>
              </a:rPr>
              <a:t> </a:t>
            </a:r>
            <a:r>
              <a:rPr lang="nl-NL" sz="2000" baseline="0" dirty="0" err="1" smtClean="0">
                <a:latin typeface="Menlo Regular"/>
                <a:cs typeface="Menlo Regular"/>
              </a:rPr>
              <a:t>mySNAlg</a:t>
            </a:r>
            <a:r>
              <a:rPr lang="nl-NL" sz="2000" baseline="0" dirty="0" smtClean="0">
                <a:latin typeface="Menlo Regular"/>
                <a:cs typeface="Menlo Regular"/>
              </a:rPr>
              <a:t>(</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solidFill>
                <a:srgbClr val="FF0000"/>
              </a:solidFill>
              <a:latin typeface="Menlo Regular"/>
              <a:cs typeface="Menlo Regular"/>
            </a:endParaRPr>
          </a:p>
          <a:p>
            <a:r>
              <a:rPr lang="nl-NL" sz="2000" baseline="0" dirty="0" smtClean="0">
                <a:solidFill>
                  <a:srgbClr val="B21889"/>
                </a:solidFill>
                <a:latin typeface="Menlo Regular"/>
                <a:cs typeface="Menlo Regular"/>
                <a:sym typeface="Menlo Regular" charset="0"/>
              </a:rPr>
              <a:t>  i</a:t>
            </a:r>
            <a:r>
              <a:rPr lang="en-US" sz="2000" baseline="0" dirty="0" smtClean="0">
                <a:solidFill>
                  <a:srgbClr val="B21889"/>
                </a:solidFill>
                <a:latin typeface="Menlo Regular"/>
                <a:cs typeface="Menlo Regular"/>
                <a:sym typeface="Menlo Regular" charset="0"/>
              </a:rPr>
              <a:t>f </a:t>
            </a:r>
            <a:r>
              <a:rPr lang="nl-NL" sz="2000" baseline="0" dirty="0" err="1" smtClean="0">
                <a:latin typeface="Menlo Regular"/>
                <a:cs typeface="Menlo Regular"/>
              </a:rPr>
              <a:t>dtn.ip</a:t>
            </a:r>
            <a:r>
              <a:rPr lang="nl-NL" sz="2000" baseline="0" dirty="0" smtClean="0">
                <a:latin typeface="Menlo Regular"/>
                <a:cs typeface="Menlo Regular"/>
              </a:rPr>
              <a:t> == </a:t>
            </a:r>
            <a:r>
              <a:rPr lang="nl-NL" sz="2000" baseline="0" dirty="0" err="1" smtClean="0">
                <a:latin typeface="Menlo Regular"/>
                <a:cs typeface="Menlo Regular"/>
              </a:rPr>
              <a:t>dst-ip</a:t>
            </a:r>
            <a:r>
              <a:rPr lang="nl-NL" sz="2000" baseline="0" dirty="0" smtClean="0">
                <a:latin typeface="Menlo Regular"/>
                <a:cs typeface="Menlo Regular"/>
              </a:rPr>
              <a:t>:</a:t>
            </a:r>
            <a:br>
              <a:rPr lang="nl-NL" sz="2000" baseline="0" dirty="0" smtClean="0">
                <a:latin typeface="Menlo Regular"/>
                <a:cs typeface="Menlo Regular"/>
              </a:rPr>
            </a:br>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return</a:t>
            </a:r>
            <a:r>
              <a:rPr lang="nl-NL" sz="2000" baseline="0" dirty="0" smtClean="0">
                <a:latin typeface="Menlo Regular"/>
                <a:cs typeface="Menlo Regular"/>
              </a:rPr>
              <a:t> alg1(</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nl-NL" sz="2000" baseline="0" dirty="0">
              <a:latin typeface="Menlo Regular"/>
              <a:cs typeface="Menlo Regular"/>
            </a:endParaRPr>
          </a:p>
          <a:p>
            <a:r>
              <a:rPr lang="nl-NL" sz="2000" baseline="0" dirty="0" smtClean="0">
                <a:latin typeface="Menlo Regular"/>
                <a:cs typeface="Menlo Regular"/>
              </a:rPr>
              <a:t>  </a:t>
            </a:r>
            <a:r>
              <a:rPr lang="en-US" sz="2000" baseline="0" dirty="0" smtClean="0">
                <a:solidFill>
                  <a:srgbClr val="B21889"/>
                </a:solidFill>
                <a:latin typeface="Menlo Regular"/>
                <a:cs typeface="Menlo Regular"/>
                <a:sym typeface="Menlo Regular" charset="0"/>
              </a:rPr>
              <a:t>else</a:t>
            </a:r>
            <a:r>
              <a:rPr lang="en-US" sz="2000" baseline="0" dirty="0" smtClean="0">
                <a:latin typeface="Menlo Regular"/>
                <a:cs typeface="Menlo Regular"/>
                <a:sym typeface="Menlo Regular" charset="0"/>
              </a:rPr>
              <a:t>:</a:t>
            </a:r>
            <a:r>
              <a:rPr lang="en-US" sz="2000" baseline="0" dirty="0" smtClean="0">
                <a:solidFill>
                  <a:srgbClr val="B21889"/>
                </a:solidFill>
                <a:latin typeface="Menlo Regular"/>
                <a:cs typeface="Menlo Regular"/>
                <a:sym typeface="Menlo Regular" charset="0"/>
              </a:rPr>
              <a:t/>
            </a:r>
            <a:br>
              <a:rPr lang="en-US" sz="2000" baseline="0" dirty="0" smtClean="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return</a:t>
            </a:r>
            <a:r>
              <a:rPr lang="nl-NL" sz="2000" baseline="0" dirty="0" smtClean="0">
                <a:latin typeface="Menlo Regular"/>
                <a:cs typeface="Menlo Regular"/>
              </a:rPr>
              <a:t> alg2(</a:t>
            </a:r>
            <a:r>
              <a:rPr lang="nl-NL" sz="2000" baseline="0" dirty="0" err="1" smtClean="0">
                <a:latin typeface="Menlo Regular"/>
                <a:cs typeface="Menlo Regular"/>
              </a:rPr>
              <a:t>topo</a:t>
            </a:r>
            <a:r>
              <a:rPr lang="nl-NL" sz="2000" baseline="0" dirty="0" smtClean="0">
                <a:latin typeface="Menlo Regular"/>
                <a:cs typeface="Menlo Regular"/>
              </a:rPr>
              <a:t>, </a:t>
            </a:r>
            <a:r>
              <a:rPr lang="nl-NL" sz="2000" baseline="0" dirty="0" err="1" smtClean="0">
                <a:latin typeface="Menlo Regular"/>
                <a:cs typeface="Menlo Regular"/>
              </a:rPr>
              <a:t>dst-ip</a:t>
            </a:r>
            <a:r>
              <a:rPr lang="nl-NL" sz="2000" baseline="0" dirty="0" smtClean="0">
                <a:latin typeface="Menlo Regular"/>
                <a:cs typeface="Menlo Regular"/>
              </a:rPr>
              <a:t>)</a:t>
            </a:r>
            <a:endParaRPr lang="en-US" sz="2300" baseline="0" dirty="0">
              <a:latin typeface="Menlo Regular"/>
              <a:cs typeface="Menlo Regular"/>
              <a:sym typeface="Menlo Regular" charset="0"/>
            </a:endParaRPr>
          </a:p>
        </p:txBody>
      </p:sp>
      <p:sp>
        <p:nvSpPr>
          <p:cNvPr id="3" name="Rectangle 2"/>
          <p:cNvSpPr/>
          <p:nvPr/>
        </p:nvSpPr>
        <p:spPr>
          <a:xfrm>
            <a:off x="6458161" y="5562600"/>
            <a:ext cx="1157476" cy="369332"/>
          </a:xfrm>
          <a:prstGeom prst="rect">
            <a:avLst/>
          </a:prstGeom>
        </p:spPr>
        <p:txBody>
          <a:bodyPr wrap="none">
            <a:spAutoFit/>
          </a:bodyPr>
          <a:lstStyle/>
          <a:p>
            <a:r>
              <a:rPr lang="nl-NL" dirty="0" smtClean="0">
                <a:latin typeface="Menlo Regular"/>
                <a:cs typeface="Menlo Regular"/>
              </a:rPr>
              <a:t>D (</a:t>
            </a:r>
            <a:r>
              <a:rPr lang="nl-NL" dirty="0" err="1" smtClean="0">
                <a:latin typeface="Menlo Regular"/>
                <a:cs typeface="Menlo Regular"/>
              </a:rPr>
              <a:t>dtn</a:t>
            </a:r>
            <a:r>
              <a:rPr lang="nl-NL" dirty="0" smtClean="0">
                <a:latin typeface="Menlo Regular"/>
                <a:cs typeface="Menlo Regular"/>
              </a:rPr>
              <a:t>)</a:t>
            </a:r>
            <a:endParaRPr lang="en-US" dirty="0"/>
          </a:p>
        </p:txBody>
      </p:sp>
      <p:sp>
        <p:nvSpPr>
          <p:cNvPr id="23" name="Rectangle 22"/>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4" name="Rectangle 23"/>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cxnSp>
        <p:nvCxnSpPr>
          <p:cNvPr id="5" name="Straight Arrow Connector 4"/>
          <p:cNvCxnSpPr/>
          <p:nvPr/>
        </p:nvCxnSpPr>
        <p:spPr>
          <a:xfrm>
            <a:off x="7848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 name="Vertical Scroll 3"/>
          <p:cNvSpPr/>
          <p:nvPr/>
        </p:nvSpPr>
        <p:spPr>
          <a:xfrm>
            <a:off x="6781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400800" y="1143000"/>
            <a:ext cx="457200" cy="1447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400800" y="3124200"/>
            <a:ext cx="457200" cy="5334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9" y="161631"/>
            <a:ext cx="8077200" cy="580292"/>
          </a:xfrm>
        </p:spPr>
        <p:txBody>
          <a:bodyPr>
            <a:noAutofit/>
          </a:bodyPr>
          <a:lstStyle/>
          <a:p>
            <a:r>
              <a:rPr lang="en-US" sz="3200" dirty="0"/>
              <a:t>End Result: Flow Table</a:t>
            </a:r>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9" name="Table 8"/>
          <p:cNvGraphicFramePr>
            <a:graphicFrameLocks noGrp="1"/>
          </p:cNvGraphicFramePr>
          <p:nvPr>
            <p:extLst>
              <p:ext uri="{D42A27DB-BD31-4B8C-83A1-F6EECF244321}">
                <p14:modId xmlns:p14="http://schemas.microsoft.com/office/powerpoint/2010/main" val="2328974216"/>
              </p:ext>
            </p:extLst>
          </p:nvPr>
        </p:nvGraphicFramePr>
        <p:xfrm>
          <a:off x="533400" y="1447800"/>
          <a:ext cx="5334000" cy="185420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333500"/>
                <a:gridCol w="1333500"/>
                <a:gridCol w="1333500"/>
                <a:gridCol w="1333500"/>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Priority</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a:noFill/>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0" name="Rounded Rectangular Callout 9"/>
          <p:cNvSpPr/>
          <p:nvPr/>
        </p:nvSpPr>
        <p:spPr bwMode="auto">
          <a:xfrm>
            <a:off x="2743200" y="4114800"/>
            <a:ext cx="2704353" cy="1378209"/>
          </a:xfrm>
          <a:prstGeom prst="wedgeRoundRectCallout">
            <a:avLst>
              <a:gd name="adj1" fmla="val -77819"/>
              <a:gd name="adj2" fmla="val -107291"/>
              <a:gd name="adj3" fmla="val 16667"/>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Table has many wildcard entries </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=&gt;</a:t>
            </a:r>
            <a:b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br>
            <a:r>
              <a:rPr kumimoji="0" lang="en-US" sz="1800" b="0" i="0" u="none" strike="noStrike" kern="0" cap="none" spc="0" normalizeH="0" baseline="0" noProof="0" dirty="0" smtClean="0">
                <a:ln>
                  <a:noFill/>
                </a:ln>
                <a:solidFill>
                  <a:srgbClr val="800000"/>
                </a:solidFill>
                <a:effectLst/>
                <a:uLnTx/>
                <a:uFillTx/>
                <a:latin typeface="Menlo Regular" charset="0"/>
                <a:cs typeface="Menlo Regular" charset="0"/>
                <a:sym typeface="Menlo Regular" charset="0"/>
              </a:rPr>
              <a:t>inefficient. </a:t>
            </a:r>
            <a:endParaRPr kumimoji="0" lang="en-US" sz="1800" b="0" i="0" u="none" strike="noStrike" kern="0" cap="none" spc="0" normalizeH="0" baseline="0" noProof="0" dirty="0">
              <a:ln>
                <a:noFill/>
              </a:ln>
              <a:solidFill>
                <a:srgbClr val="800000"/>
              </a:solidFill>
              <a:effectLst/>
              <a:uLnTx/>
              <a:uFillTx/>
              <a:latin typeface="Menlo Regular" charset="0"/>
              <a:cs typeface="Menlo Regular" charset="0"/>
              <a:sym typeface="Menlo Regular"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2895600"/>
            <a:ext cx="1445692" cy="609600"/>
          </a:xfrm>
          <a:prstGeom prst="rect">
            <a:avLst/>
          </a:prstGeom>
        </p:spPr>
      </p:pic>
      <p:cxnSp>
        <p:nvCxnSpPr>
          <p:cNvPr id="12" name="Straight Connector 11"/>
          <p:cNvCxnSpPr>
            <a:endCxn id="11" idx="0"/>
          </p:cNvCxnSpPr>
          <p:nvPr/>
        </p:nvCxnSpPr>
        <p:spPr>
          <a:xfrm flipH="1">
            <a:off x="7580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705600" y="1371600"/>
            <a:ext cx="1905000" cy="1030574"/>
          </a:xfrm>
          <a:prstGeom prst="rect">
            <a:avLst/>
          </a:prstGeom>
        </p:spPr>
      </p:pic>
      <p:pic>
        <p:nvPicPr>
          <p:cNvPr id="14" name="Picture 13"/>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6324600" y="4800600"/>
            <a:ext cx="762000" cy="7620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600" y="4038600"/>
            <a:ext cx="914400" cy="385572"/>
          </a:xfrm>
          <a:prstGeom prst="rect">
            <a:avLst/>
          </a:prstGeom>
        </p:spPr>
      </p:pic>
      <p:pic>
        <p:nvPicPr>
          <p:cNvPr id="16" name="Picture 1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477000" y="4038600"/>
            <a:ext cx="914400" cy="385572"/>
          </a:xfrm>
          <a:prstGeom prst="rect">
            <a:avLst/>
          </a:prstGeom>
        </p:spPr>
      </p:pic>
      <p:pic>
        <p:nvPicPr>
          <p:cNvPr id="17" name="Picture 16"/>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772400" y="4800600"/>
            <a:ext cx="457200" cy="702219"/>
          </a:xfrm>
          <a:prstGeom prst="rect">
            <a:avLst/>
          </a:prstGeom>
        </p:spPr>
      </p:pic>
      <p:pic>
        <p:nvPicPr>
          <p:cNvPr id="18" name="Picture 17"/>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458200" y="4724400"/>
            <a:ext cx="457200" cy="702219"/>
          </a:xfrm>
          <a:prstGeom prst="rect">
            <a:avLst/>
          </a:prstGeom>
        </p:spPr>
      </p:pic>
      <p:cxnSp>
        <p:nvCxnSpPr>
          <p:cNvPr id="19" name="Straight Connector 18"/>
          <p:cNvCxnSpPr>
            <a:stCxn id="11" idx="2"/>
            <a:endCxn id="16" idx="0"/>
          </p:cNvCxnSpPr>
          <p:nvPr/>
        </p:nvCxnSpPr>
        <p:spPr>
          <a:xfrm flipH="1">
            <a:off x="69342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4" idx="0"/>
            <a:endCxn id="16" idx="2"/>
          </p:cNvCxnSpPr>
          <p:nvPr/>
        </p:nvCxnSpPr>
        <p:spPr>
          <a:xfrm flipV="1">
            <a:off x="67056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5" idx="0"/>
          </p:cNvCxnSpPr>
          <p:nvPr/>
        </p:nvCxnSpPr>
        <p:spPr>
          <a:xfrm>
            <a:off x="78486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5" idx="2"/>
            <a:endCxn id="17" idx="0"/>
          </p:cNvCxnSpPr>
          <p:nvPr/>
        </p:nvCxnSpPr>
        <p:spPr>
          <a:xfrm flipH="1">
            <a:off x="80010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a:off x="84582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705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70104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0866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581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28" name="Rectangle 27"/>
          <p:cNvSpPr/>
          <p:nvPr/>
        </p:nvSpPr>
        <p:spPr>
          <a:xfrm>
            <a:off x="78486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29" name="Rectangle 28"/>
          <p:cNvSpPr/>
          <p:nvPr/>
        </p:nvSpPr>
        <p:spPr>
          <a:xfrm>
            <a:off x="85344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385556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036" y="178342"/>
            <a:ext cx="8077200" cy="580292"/>
          </a:xfrm>
        </p:spPr>
        <p:txBody>
          <a:bodyPr>
            <a:noAutofit/>
          </a:bodyPr>
          <a:lstStyle/>
          <a:p>
            <a:r>
              <a:rPr lang="en-US" sz="3200" dirty="0"/>
              <a:t>More Efficient Flow Tables using OF 1.3</a:t>
            </a:r>
          </a:p>
        </p:txBody>
      </p:sp>
      <p:sp>
        <p:nvSpPr>
          <p:cNvPr id="8" name="Rectangle 1"/>
          <p:cNvSpPr>
            <a:spLocks noChangeArrowheads="1"/>
          </p:cNvSpPr>
          <p:nvPr/>
        </p:nvSpPr>
        <p:spPr bwMode="auto">
          <a:xfrm>
            <a:off x="-152400" y="1885503"/>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aphicFrame>
        <p:nvGraphicFramePr>
          <p:cNvPr id="11" name="Table 10"/>
          <p:cNvGraphicFramePr>
            <a:graphicFrameLocks noGrp="1"/>
          </p:cNvGraphicFramePr>
          <p:nvPr>
            <p:extLst>
              <p:ext uri="{D42A27DB-BD31-4B8C-83A1-F6EECF244321}">
                <p14:modId xmlns:p14="http://schemas.microsoft.com/office/powerpoint/2010/main" val="3486214365"/>
              </p:ext>
            </p:extLst>
          </p:nvPr>
        </p:nvGraphicFramePr>
        <p:xfrm>
          <a:off x="1378472" y="1658637"/>
          <a:ext cx="3498998" cy="111252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49499"/>
                <a:gridCol w="1749499"/>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ip_src</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100</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drop</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default</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Jump</a:t>
                      </a:r>
                      <a:r>
                        <a:rPr lang="en-US" baseline="0" dirty="0" smtClean="0"/>
                        <a:t> Table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16712996"/>
              </p:ext>
            </p:extLst>
          </p:nvPr>
        </p:nvGraphicFramePr>
        <p:xfrm>
          <a:off x="1376920" y="3850640"/>
          <a:ext cx="3500550" cy="1483360"/>
        </p:xfrm>
        <a:graphic>
          <a:graphicData uri="http://schemas.openxmlformats.org/drawingml/2006/table">
            <a:tbl>
              <a:tblPr firstRow="1" bandRow="1">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1750275"/>
                <a:gridCol w="1750275"/>
              </a:tblGrid>
              <a:tr h="370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err="1" smtClean="0"/>
                        <a:t>ip_dst</a:t>
                      </a:r>
                      <a:endParaRPr lang="en-US" dirty="0"/>
                    </a:p>
                  </a:txBody>
                  <a:tcPr>
                    <a:lnL w="9525" cap="flat" cmpd="sng" algn="ctr">
                      <a:solidFill>
                        <a:srgbClr val="4F81BD">
                          <a:shade val="95000"/>
                          <a:satMod val="105000"/>
                        </a:srgbClr>
                      </a:solidFill>
                      <a:prstDash val="solid"/>
                    </a:lnL>
                    <a:lnR>
                      <a:noFill/>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dirty="0" smtClean="0"/>
                        <a:t>Action</a:t>
                      </a:r>
                      <a:endParaRPr lang="en-US" dirty="0"/>
                    </a:p>
                  </a:txBody>
                  <a:tcPr>
                    <a:lnL>
                      <a:noFill/>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25400" cap="flat" cmpd="sng" algn="ctr">
                      <a:solidFill>
                        <a:sysClr val="window" lastClr="FFFFFF"/>
                      </a:solidFill>
                      <a:prstDash val="solid"/>
                    </a:lnB>
                    <a:lnTlToBr w="12700" cmpd="sng">
                      <a:noFill/>
                      <a:prstDash val="solid"/>
                    </a:lnTlToBr>
                    <a:lnBlToTr w="12700" cmpd="sng">
                      <a:noFill/>
                      <a:prstDash val="solid"/>
                    </a:lnBlToTr>
                    <a:solidFill>
                      <a:srgbClr val="4F81BD"/>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A</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25400" cap="flat" cmpd="sng" algn="ctr">
                      <a:solidFill>
                        <a:sysClr val="window" lastClr="FFFFFF"/>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4F81BD">
                        <a:alpha val="40000"/>
                      </a:srgbClr>
                    </a:solid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B</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2</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D</a:t>
                      </a:r>
                      <a:endParaRPr lang="en-US" dirty="0"/>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dirty="0" smtClean="0"/>
                        <a:t>out 1</a:t>
                      </a:r>
                      <a:endParaRPr lang="en-US" dirty="0"/>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r>
            </a:tbl>
          </a:graphicData>
        </a:graphic>
      </p:graphicFrame>
      <p:sp>
        <p:nvSpPr>
          <p:cNvPr id="13" name="Rectangle 2"/>
          <p:cNvSpPr>
            <a:spLocks/>
          </p:cNvSpPr>
          <p:nvPr/>
        </p:nvSpPr>
        <p:spPr bwMode="auto">
          <a:xfrm>
            <a:off x="1388744" y="1409935"/>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1</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sp>
        <p:nvSpPr>
          <p:cNvPr id="14" name="Rectangle 2"/>
          <p:cNvSpPr>
            <a:spLocks/>
          </p:cNvSpPr>
          <p:nvPr/>
        </p:nvSpPr>
        <p:spPr bwMode="auto">
          <a:xfrm>
            <a:off x="1374365" y="3589109"/>
            <a:ext cx="7003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Helvetica Neue" charset="0"/>
                <a:ea typeface="ＭＳ Ｐゴシック" charset="0"/>
                <a:cs typeface="Helvetica Neue" charset="0"/>
                <a:sym typeface="Helvetica Neue" charset="0"/>
              </a:rPr>
              <a:t>Table 2</a:t>
            </a:r>
            <a:endParaRPr kumimoji="0" lang="en-US" sz="1600" b="1" i="0" u="none" strike="noStrike" kern="0" cap="none" spc="0" normalizeH="0" baseline="0" noProof="0" dirty="0">
              <a:ln>
                <a:noFill/>
              </a:ln>
              <a:solidFill>
                <a:sysClr val="windowText" lastClr="000000"/>
              </a:solidFill>
              <a:effectLst/>
              <a:uLnTx/>
              <a:uFillTx/>
              <a:latin typeface="Helvetica Neue" charset="0"/>
              <a:ea typeface="ＭＳ Ｐゴシック" charset="0"/>
              <a:cs typeface="Helvetica Neue" charset="0"/>
              <a:sym typeface="Helvetica Neue"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0800" y="2895600"/>
            <a:ext cx="1445692" cy="609600"/>
          </a:xfrm>
          <a:prstGeom prst="rect">
            <a:avLst/>
          </a:prstGeom>
        </p:spPr>
      </p:pic>
      <p:cxnSp>
        <p:nvCxnSpPr>
          <p:cNvPr id="16" name="Straight Connector 15"/>
          <p:cNvCxnSpPr>
            <a:endCxn id="15" idx="0"/>
          </p:cNvCxnSpPr>
          <p:nvPr/>
        </p:nvCxnSpPr>
        <p:spPr>
          <a:xfrm flipH="1">
            <a:off x="71236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6248400" y="1371600"/>
            <a:ext cx="1905000" cy="1030574"/>
          </a:xfrm>
          <a:prstGeom prst="rect">
            <a:avLst/>
          </a:prstGeom>
        </p:spPr>
      </p:pic>
      <p:pic>
        <p:nvPicPr>
          <p:cNvPr id="18" name="Picture 17"/>
          <p:cNvPicPr>
            <a:picLocks noChangeAspect="1"/>
          </p:cNvPicPr>
          <p:nvPr/>
        </p:nvPicPr>
        <p:blipFill>
          <a:blip r:embed="rId6" cstate="print">
            <a:extLst>
              <a:ext uri="{BEBA8EAE-BF5A-486C-A8C5-ECC9F3942E4B}">
                <a14:imgProps xmlns:a14="http://schemas.microsoft.com/office/drawing/2010/main">
                  <a14:imgLayer r:embed="rId7">
                    <a14:imgEffect>
                      <a14:backgroundRemoval t="735" b="100000" l="4902" r="89951"/>
                    </a14:imgEffect>
                  </a14:imgLayer>
                </a14:imgProps>
              </a:ext>
              <a:ext uri="{28A0092B-C50C-407E-A947-70E740481C1C}">
                <a14:useLocalDpi xmlns:a14="http://schemas.microsoft.com/office/drawing/2010/main"/>
              </a:ext>
            </a:extLst>
          </a:blip>
          <a:stretch>
            <a:fillRect/>
          </a:stretch>
        </p:blipFill>
        <p:spPr>
          <a:xfrm>
            <a:off x="5867400" y="4800600"/>
            <a:ext cx="762000" cy="7620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91400" y="4038600"/>
            <a:ext cx="914400" cy="385572"/>
          </a:xfrm>
          <a:prstGeom prst="rect">
            <a:avLst/>
          </a:prstGeom>
        </p:spPr>
      </p:pic>
      <p:pic>
        <p:nvPicPr>
          <p:cNvPr id="20" name="Picture 19"/>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6019800" y="4038600"/>
            <a:ext cx="914400" cy="385572"/>
          </a:xfrm>
          <a:prstGeom prst="rect">
            <a:avLst/>
          </a:prstGeom>
        </p:spPr>
      </p:pic>
      <p:pic>
        <p:nvPicPr>
          <p:cNvPr id="21" name="Picture 20"/>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2">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315200" y="4800600"/>
            <a:ext cx="457200" cy="702219"/>
          </a:xfrm>
          <a:prstGeom prst="rect">
            <a:avLst/>
          </a:prstGeom>
        </p:spPr>
      </p:pic>
      <p:pic>
        <p:nvPicPr>
          <p:cNvPr id="22" name="Picture 21"/>
          <p:cNvPicPr>
            <a:picLocks noChangeAspect="1"/>
          </p:cNvPicPr>
          <p:nvPr/>
        </p:nvPicPr>
        <p:blipFill>
          <a:blip r:embed="rId11" cstate="print">
            <a:duotone>
              <a:prstClr val="black"/>
              <a:srgbClr val="B3B3B3">
                <a:tint val="45000"/>
                <a:satMod val="400000"/>
              </a:srgbClr>
            </a:duotone>
            <a:extLst>
              <a:ext uri="{BEBA8EAE-BF5A-486C-A8C5-ECC9F3942E4B}">
                <a14:imgProps xmlns:a14="http://schemas.microsoft.com/office/drawing/2010/main">
                  <a14:imgLayer r:embed="rId13">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001000" y="4724400"/>
            <a:ext cx="457200" cy="702219"/>
          </a:xfrm>
          <a:prstGeom prst="rect">
            <a:avLst/>
          </a:prstGeom>
        </p:spPr>
      </p:pic>
      <p:cxnSp>
        <p:nvCxnSpPr>
          <p:cNvPr id="23" name="Straight Connector 22"/>
          <p:cNvCxnSpPr>
            <a:stCxn id="15" idx="2"/>
            <a:endCxn id="20" idx="0"/>
          </p:cNvCxnSpPr>
          <p:nvPr/>
        </p:nvCxnSpPr>
        <p:spPr>
          <a:xfrm flipH="1">
            <a:off x="6477000" y="3505200"/>
            <a:ext cx="646646"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20" idx="2"/>
          </p:cNvCxnSpPr>
          <p:nvPr/>
        </p:nvCxnSpPr>
        <p:spPr>
          <a:xfrm flipV="1">
            <a:off x="6248400" y="4424172"/>
            <a:ext cx="2286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9" idx="0"/>
          </p:cNvCxnSpPr>
          <p:nvPr/>
        </p:nvCxnSpPr>
        <p:spPr>
          <a:xfrm>
            <a:off x="7391400" y="3429000"/>
            <a:ext cx="4572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2"/>
            <a:endCxn id="21" idx="0"/>
          </p:cNvCxnSpPr>
          <p:nvPr/>
        </p:nvCxnSpPr>
        <p:spPr>
          <a:xfrm flipH="1">
            <a:off x="7543800" y="4424172"/>
            <a:ext cx="304800" cy="37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8001000" y="4343400"/>
            <a:ext cx="2286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484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53200" y="4343400"/>
            <a:ext cx="990600"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6629400" y="4419600"/>
            <a:ext cx="609600" cy="4572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000961" y="5562600"/>
            <a:ext cx="323639" cy="369332"/>
          </a:xfrm>
          <a:prstGeom prst="rect">
            <a:avLst/>
          </a:prstGeom>
        </p:spPr>
        <p:txBody>
          <a:bodyPr wrap="none">
            <a:spAutoFit/>
          </a:bodyPr>
          <a:lstStyle/>
          <a:p>
            <a:r>
              <a:rPr lang="nl-NL" dirty="0" smtClean="0">
                <a:latin typeface="Menlo Regular"/>
                <a:cs typeface="Menlo Regular"/>
              </a:rPr>
              <a:t>D</a:t>
            </a:r>
            <a:endParaRPr lang="en-US" dirty="0"/>
          </a:p>
        </p:txBody>
      </p:sp>
      <p:sp>
        <p:nvSpPr>
          <p:cNvPr id="32" name="Rectangle 31"/>
          <p:cNvSpPr/>
          <p:nvPr/>
        </p:nvSpPr>
        <p:spPr>
          <a:xfrm>
            <a:off x="7391400" y="5638800"/>
            <a:ext cx="323639" cy="369332"/>
          </a:xfrm>
          <a:prstGeom prst="rect">
            <a:avLst/>
          </a:prstGeom>
        </p:spPr>
        <p:txBody>
          <a:bodyPr wrap="none">
            <a:spAutoFit/>
          </a:bodyPr>
          <a:lstStyle/>
          <a:p>
            <a:r>
              <a:rPr lang="nl-NL" dirty="0" smtClean="0">
                <a:latin typeface="Menlo Regular"/>
                <a:cs typeface="Menlo Regular"/>
              </a:rPr>
              <a:t>A</a:t>
            </a:r>
            <a:endParaRPr lang="en-US" dirty="0"/>
          </a:p>
        </p:txBody>
      </p:sp>
      <p:sp>
        <p:nvSpPr>
          <p:cNvPr id="33" name="Rectangle 32"/>
          <p:cNvSpPr/>
          <p:nvPr/>
        </p:nvSpPr>
        <p:spPr>
          <a:xfrm>
            <a:off x="8077200" y="5562600"/>
            <a:ext cx="338554" cy="369332"/>
          </a:xfrm>
          <a:prstGeom prst="rect">
            <a:avLst/>
          </a:prstGeom>
        </p:spPr>
        <p:txBody>
          <a:bodyPr wrap="none">
            <a:spAutoFit/>
          </a:bodyPr>
          <a:lstStyle/>
          <a:p>
            <a:r>
              <a:rPr lang="nl-NL" dirty="0" smtClean="0">
                <a:latin typeface="Menlo Regular"/>
                <a:cs typeface="Menlo Regular"/>
              </a:rPr>
              <a:t>B</a:t>
            </a:r>
            <a:endParaRPr lang="en-US" dirty="0"/>
          </a:p>
        </p:txBody>
      </p:sp>
    </p:spTree>
    <p:extLst>
      <p:ext uri="{BB962C8B-B14F-4D97-AF65-F5344CB8AC3E}">
        <p14:creationId xmlns:p14="http://schemas.microsoft.com/office/powerpoint/2010/main" val="129482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66" y="85614"/>
            <a:ext cx="8562466" cy="685800"/>
          </a:xfrm>
        </p:spPr>
        <p:txBody>
          <a:bodyPr/>
          <a:lstStyle/>
          <a:p>
            <a:r>
              <a:rPr lang="en-US" altLang="zh-CN" sz="3200" dirty="0" smtClean="0"/>
              <a:t>Software Architecture w/ Network Program Lang</a:t>
            </a:r>
            <a:endParaRPr lang="en-US" sz="3200" dirty="0"/>
          </a:p>
        </p:txBody>
      </p:sp>
      <p:sp>
        <p:nvSpPr>
          <p:cNvPr id="10" name="Rectangle 114"/>
          <p:cNvSpPr>
            <a:spLocks noChangeArrowheads="1"/>
          </p:cNvSpPr>
          <p:nvPr/>
        </p:nvSpPr>
        <p:spPr bwMode="auto">
          <a:xfrm>
            <a:off x="703849" y="1822824"/>
            <a:ext cx="7976975" cy="313970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400" b="0" kern="0" dirty="0" err="1" smtClean="0">
              <a:solidFill>
                <a:srgbClr val="000000"/>
              </a:solidFill>
              <a:latin typeface="Arial" pitchFamily="34" charset="0"/>
              <a:ea typeface="微软雅黑" pitchFamily="34" charset="-122"/>
              <a:cs typeface="Arial" pitchFamily="34" charset="0"/>
            </a:endParaRPr>
          </a:p>
        </p:txBody>
      </p:sp>
      <p:sp>
        <p:nvSpPr>
          <p:cNvPr id="12" name="Rectangle 114"/>
          <p:cNvSpPr>
            <a:spLocks noChangeArrowheads="1"/>
          </p:cNvSpPr>
          <p:nvPr/>
        </p:nvSpPr>
        <p:spPr bwMode="auto">
          <a:xfrm>
            <a:off x="703847" y="1026584"/>
            <a:ext cx="8021799" cy="452593"/>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fontAlgn="auto">
              <a:spcBef>
                <a:spcPts val="0"/>
              </a:spcBef>
              <a:spcAft>
                <a:spcPts val="0"/>
              </a:spcAft>
              <a:buClrTx/>
              <a:buNone/>
              <a:defRPr/>
            </a:pPr>
            <a:r>
              <a:rPr lang="en-US" altLang="zh-CN" sz="1800" b="0" kern="0" baseline="0" dirty="0" smtClean="0">
                <a:solidFill>
                  <a:srgbClr val="000000"/>
                </a:solidFill>
                <a:latin typeface="Arial" pitchFamily="34" charset="0"/>
                <a:ea typeface="微软雅黑" pitchFamily="34" charset="-122"/>
                <a:cs typeface="Arial" pitchFamily="34" charset="0"/>
              </a:rPr>
              <a:t>Admin/UI</a:t>
            </a:r>
          </a:p>
        </p:txBody>
      </p:sp>
      <p:sp>
        <p:nvSpPr>
          <p:cNvPr id="41" name="Rectangle 114"/>
          <p:cNvSpPr>
            <a:spLocks noChangeArrowheads="1"/>
          </p:cNvSpPr>
          <p:nvPr/>
        </p:nvSpPr>
        <p:spPr bwMode="auto">
          <a:xfrm>
            <a:off x="703847" y="5400675"/>
            <a:ext cx="7976977" cy="874174"/>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fontAlgn="auto">
              <a:spcBef>
                <a:spcPts val="0"/>
              </a:spcBef>
              <a:spcAft>
                <a:spcPts val="0"/>
              </a:spcAft>
              <a:buClrTx/>
              <a:buNone/>
              <a:defRPr/>
            </a:pPr>
            <a:endParaRPr lang="en-US" altLang="zh-CN" sz="1200" b="0" kern="0" dirty="0" err="1" smtClean="0">
              <a:solidFill>
                <a:srgbClr val="000000"/>
              </a:solidFill>
              <a:latin typeface="Arial" pitchFamily="34" charset="0"/>
              <a:ea typeface="微软雅黑" pitchFamily="34" charset="-122"/>
              <a:cs typeface="Arial" pitchFamily="34" charset="0"/>
            </a:endParaRPr>
          </a:p>
        </p:txBody>
      </p:sp>
      <p:sp>
        <p:nvSpPr>
          <p:cNvPr id="42" name="Freeform 29"/>
          <p:cNvSpPr>
            <a:spLocks/>
          </p:cNvSpPr>
          <p:nvPr/>
        </p:nvSpPr>
        <p:spPr bwMode="auto">
          <a:xfrm>
            <a:off x="2640314" y="5453529"/>
            <a:ext cx="3664865" cy="738909"/>
          </a:xfrm>
          <a:custGeom>
            <a:avLst/>
            <a:gdLst/>
            <a:ahLst/>
            <a:cxnLst>
              <a:cxn ang="0">
                <a:pos x="161" y="42"/>
              </a:cxn>
              <a:cxn ang="0">
                <a:pos x="158" y="42"/>
              </a:cxn>
              <a:cxn ang="0">
                <a:pos x="118" y="13"/>
              </a:cxn>
              <a:cxn ang="0">
                <a:pos x="110" y="13"/>
              </a:cxn>
              <a:cxn ang="0">
                <a:pos x="76" y="0"/>
              </a:cxn>
              <a:cxn ang="0">
                <a:pos x="20" y="48"/>
              </a:cxn>
              <a:cxn ang="0">
                <a:pos x="0" y="81"/>
              </a:cxn>
              <a:cxn ang="0">
                <a:pos x="41" y="121"/>
              </a:cxn>
              <a:cxn ang="0">
                <a:pos x="161" y="121"/>
              </a:cxn>
              <a:cxn ang="0">
                <a:pos x="204" y="81"/>
              </a:cxn>
              <a:cxn ang="0">
                <a:pos x="161" y="42"/>
              </a:cxn>
            </a:cxnLst>
            <a:rect l="0" t="0" r="r" b="b"/>
            <a:pathLst>
              <a:path w="204" h="121">
                <a:moveTo>
                  <a:pt x="161" y="42"/>
                </a:moveTo>
                <a:cubicBezTo>
                  <a:pt x="160" y="42"/>
                  <a:pt x="159" y="42"/>
                  <a:pt x="158" y="42"/>
                </a:cubicBezTo>
                <a:cubicBezTo>
                  <a:pt x="152" y="25"/>
                  <a:pt x="136" y="13"/>
                  <a:pt x="118" y="13"/>
                </a:cubicBezTo>
                <a:cubicBezTo>
                  <a:pt x="116" y="13"/>
                  <a:pt x="113" y="13"/>
                  <a:pt x="110" y="13"/>
                </a:cubicBezTo>
                <a:cubicBezTo>
                  <a:pt x="100" y="5"/>
                  <a:pt x="88" y="0"/>
                  <a:pt x="76" y="0"/>
                </a:cubicBezTo>
                <a:cubicBezTo>
                  <a:pt x="48" y="0"/>
                  <a:pt x="25" y="20"/>
                  <a:pt x="20" y="48"/>
                </a:cubicBezTo>
                <a:cubicBezTo>
                  <a:pt x="8" y="56"/>
                  <a:pt x="0" y="69"/>
                  <a:pt x="0" y="81"/>
                </a:cubicBezTo>
                <a:cubicBezTo>
                  <a:pt x="0" y="103"/>
                  <a:pt x="19" y="121"/>
                  <a:pt x="41" y="121"/>
                </a:cubicBezTo>
                <a:cubicBezTo>
                  <a:pt x="161" y="121"/>
                  <a:pt x="161" y="121"/>
                  <a:pt x="161" y="121"/>
                </a:cubicBezTo>
                <a:cubicBezTo>
                  <a:pt x="184" y="121"/>
                  <a:pt x="204" y="103"/>
                  <a:pt x="204" y="81"/>
                </a:cubicBezTo>
                <a:cubicBezTo>
                  <a:pt x="204" y="60"/>
                  <a:pt x="184" y="42"/>
                  <a:pt x="161" y="42"/>
                </a:cubicBezTo>
                <a:close/>
              </a:path>
            </a:pathLst>
          </a:custGeom>
          <a:solidFill>
            <a:srgbClr val="99CCCC"/>
          </a:solidFill>
          <a:ln w="9525">
            <a:noFill/>
            <a:round/>
            <a:headEnd/>
            <a:tailEnd/>
          </a:ln>
        </p:spPr>
        <p:txBody>
          <a:bodyPr vert="horz" wrap="square" lIns="121935" tIns="60968" rIns="121935" bIns="60968" numCol="1" anchor="t" anchorCtr="0" compatLnSpc="1">
            <a:prstTxWarp prst="textNoShape">
              <a:avLst/>
            </a:prstTxWarp>
          </a:bodyPr>
          <a:lstStyle/>
          <a:p>
            <a:pPr algn="ctr" defTabSz="1219352" fontAlgn="auto">
              <a:spcBef>
                <a:spcPts val="0"/>
              </a:spcBef>
              <a:spcAft>
                <a:spcPts val="0"/>
              </a:spcAft>
              <a:buClrTx/>
              <a:buNone/>
              <a:defRPr/>
            </a:pPr>
            <a:endParaRPr lang="en-US" altLang="zh-CN" sz="1200" kern="0" dirty="0">
              <a:solidFill>
                <a:srgbClr val="FFFFFF"/>
              </a:solidFill>
              <a:latin typeface="Arial" pitchFamily="34" charset="0"/>
              <a:cs typeface="Arial" pitchFamily="34" charset="0"/>
            </a:endParaRPr>
          </a:p>
        </p:txBody>
      </p:sp>
      <p:sp>
        <p:nvSpPr>
          <p:cNvPr id="43" name="矩形 42"/>
          <p:cNvSpPr/>
          <p:nvPr/>
        </p:nvSpPr>
        <p:spPr>
          <a:xfrm>
            <a:off x="675273" y="5971764"/>
            <a:ext cx="2100020" cy="338570"/>
          </a:xfrm>
          <a:prstGeom prst="rect">
            <a:avLst/>
          </a:prstGeom>
        </p:spPr>
        <p:txBody>
          <a:bodyPr wrap="square" lIns="121935" tIns="60968" rIns="121935" bIns="60968">
            <a:spAutoFit/>
          </a:bodyPr>
          <a:lstStyle/>
          <a:p>
            <a:pPr defTabSz="1068276" fontAlgn="auto">
              <a:spcBef>
                <a:spcPts val="0"/>
              </a:spcBef>
              <a:spcAft>
                <a:spcPts val="0"/>
              </a:spcAft>
              <a:buNone/>
              <a:defRPr/>
            </a:pPr>
            <a:r>
              <a:rPr lang="en-US" altLang="zh-CN" sz="1400" kern="0" baseline="0" dirty="0" smtClean="0">
                <a:solidFill>
                  <a:srgbClr val="000000">
                    <a:lumMod val="85000"/>
                    <a:lumOff val="15000"/>
                  </a:srgbClr>
                </a:solidFill>
                <a:latin typeface="Arial" pitchFamily="34" charset="0"/>
                <a:ea typeface="微软雅黑" pitchFamily="34" charset="-122"/>
                <a:cs typeface="Arial" pitchFamily="34" charset="0"/>
              </a:rPr>
              <a:t>Infrastructure Layer</a:t>
            </a:r>
          </a:p>
        </p:txBody>
      </p:sp>
      <p:grpSp>
        <p:nvGrpSpPr>
          <p:cNvPr id="48" name="组合 303"/>
          <p:cNvGrpSpPr/>
          <p:nvPr/>
        </p:nvGrpSpPr>
        <p:grpSpPr>
          <a:xfrm>
            <a:off x="3018554" y="5483412"/>
            <a:ext cx="2868272" cy="634289"/>
            <a:chOff x="6012160" y="4509120"/>
            <a:chExt cx="2354218" cy="432895"/>
          </a:xfrm>
        </p:grpSpPr>
        <p:cxnSp>
          <p:nvCxnSpPr>
            <p:cNvPr id="49" name="直接连接符 48"/>
            <p:cNvCxnSpPr/>
            <p:nvPr/>
          </p:nvCxnSpPr>
          <p:spPr>
            <a:xfrm>
              <a:off x="6207913" y="4707234"/>
              <a:ext cx="446166" cy="101613"/>
            </a:xfrm>
            <a:prstGeom prst="line">
              <a:avLst/>
            </a:prstGeom>
            <a:noFill/>
            <a:ln w="19050" cap="flat" cmpd="sng" algn="ctr">
              <a:solidFill>
                <a:srgbClr val="000000">
                  <a:lumMod val="50000"/>
                  <a:lumOff val="50000"/>
                </a:srgbClr>
              </a:solidFill>
              <a:prstDash val="solid"/>
            </a:ln>
            <a:effectLst/>
          </p:spPr>
        </p:cxnSp>
        <p:cxnSp>
          <p:nvCxnSpPr>
            <p:cNvPr id="50" name="直接连接符 49"/>
            <p:cNvCxnSpPr/>
            <p:nvPr/>
          </p:nvCxnSpPr>
          <p:spPr>
            <a:xfrm flipV="1">
              <a:off x="6600751" y="4656429"/>
              <a:ext cx="178467" cy="152419"/>
            </a:xfrm>
            <a:prstGeom prst="line">
              <a:avLst/>
            </a:prstGeom>
            <a:noFill/>
            <a:ln w="19050" cap="flat" cmpd="sng" algn="ctr">
              <a:solidFill>
                <a:srgbClr val="000000">
                  <a:lumMod val="50000"/>
                  <a:lumOff val="50000"/>
                </a:srgbClr>
              </a:solidFill>
              <a:prstDash val="solid"/>
            </a:ln>
            <a:effectLst/>
          </p:spPr>
        </p:cxnSp>
        <p:cxnSp>
          <p:nvCxnSpPr>
            <p:cNvPr id="51" name="直接连接符 50"/>
            <p:cNvCxnSpPr/>
            <p:nvPr/>
          </p:nvCxnSpPr>
          <p:spPr>
            <a:xfrm flipH="1">
              <a:off x="7380312" y="4639620"/>
              <a:ext cx="124872" cy="157532"/>
            </a:xfrm>
            <a:prstGeom prst="line">
              <a:avLst/>
            </a:prstGeom>
            <a:noFill/>
            <a:ln w="19050" cap="flat" cmpd="sng" algn="ctr">
              <a:solidFill>
                <a:srgbClr val="000000">
                  <a:lumMod val="50000"/>
                  <a:lumOff val="50000"/>
                </a:srgbClr>
              </a:solidFill>
              <a:prstDash val="solid"/>
            </a:ln>
            <a:effectLst/>
          </p:spPr>
        </p:cxnSp>
        <p:cxnSp>
          <p:nvCxnSpPr>
            <p:cNvPr id="52" name="直接箭头连接符 51"/>
            <p:cNvCxnSpPr>
              <a:endCxn id="67" idx="3"/>
            </p:cNvCxnSpPr>
            <p:nvPr/>
          </p:nvCxnSpPr>
          <p:spPr>
            <a:xfrm flipV="1">
              <a:off x="6300192" y="4574141"/>
              <a:ext cx="447614" cy="59269"/>
            </a:xfrm>
            <a:prstGeom prst="straightConnector1">
              <a:avLst/>
            </a:prstGeom>
            <a:noFill/>
            <a:ln w="19050" cap="flat" cmpd="sng" algn="ctr">
              <a:solidFill>
                <a:srgbClr val="000000">
                  <a:lumMod val="50000"/>
                  <a:lumOff val="50000"/>
                </a:srgbClr>
              </a:solidFill>
              <a:prstDash val="solid"/>
            </a:ln>
            <a:effectLst/>
          </p:spPr>
        </p:cxnSp>
        <p:cxnSp>
          <p:nvCxnSpPr>
            <p:cNvPr id="53" name="直接连接符 52"/>
            <p:cNvCxnSpPr>
              <a:endCxn id="65" idx="2"/>
            </p:cNvCxnSpPr>
            <p:nvPr/>
          </p:nvCxnSpPr>
          <p:spPr>
            <a:xfrm flipV="1">
              <a:off x="6948264" y="4573730"/>
              <a:ext cx="447983" cy="7398"/>
            </a:xfrm>
            <a:prstGeom prst="line">
              <a:avLst/>
            </a:prstGeom>
            <a:noFill/>
            <a:ln w="19050" cap="flat" cmpd="sng" algn="ctr">
              <a:solidFill>
                <a:srgbClr val="000000">
                  <a:lumMod val="50000"/>
                  <a:lumOff val="50000"/>
                </a:srgbClr>
              </a:solidFill>
              <a:prstDash val="solid"/>
            </a:ln>
            <a:effectLst/>
          </p:spPr>
        </p:cxnSp>
        <p:cxnSp>
          <p:nvCxnSpPr>
            <p:cNvPr id="54" name="直接连接符 53"/>
            <p:cNvCxnSpPr/>
            <p:nvPr/>
          </p:nvCxnSpPr>
          <p:spPr>
            <a:xfrm flipV="1">
              <a:off x="7315449" y="4818798"/>
              <a:ext cx="765297" cy="7541"/>
            </a:xfrm>
            <a:prstGeom prst="line">
              <a:avLst/>
            </a:prstGeom>
            <a:noFill/>
            <a:ln w="19050" cap="flat" cmpd="sng" algn="ctr">
              <a:solidFill>
                <a:srgbClr val="000000">
                  <a:lumMod val="50000"/>
                  <a:lumOff val="50000"/>
                </a:srgbClr>
              </a:solidFill>
              <a:prstDash val="solid"/>
            </a:ln>
            <a:effectLst/>
          </p:spPr>
        </p:cxnSp>
        <p:cxnSp>
          <p:nvCxnSpPr>
            <p:cNvPr id="55" name="直接连接符 54"/>
            <p:cNvCxnSpPr>
              <a:endCxn id="63" idx="6"/>
            </p:cNvCxnSpPr>
            <p:nvPr/>
          </p:nvCxnSpPr>
          <p:spPr>
            <a:xfrm>
              <a:off x="7596336" y="4653136"/>
              <a:ext cx="517703" cy="138074"/>
            </a:xfrm>
            <a:prstGeom prst="line">
              <a:avLst/>
            </a:prstGeom>
            <a:noFill/>
            <a:ln w="19050" cap="flat" cmpd="sng" algn="ctr">
              <a:solidFill>
                <a:srgbClr val="000000">
                  <a:lumMod val="50000"/>
                  <a:lumOff val="50000"/>
                </a:srgbClr>
              </a:solidFill>
              <a:prstDash val="solid"/>
            </a:ln>
            <a:effectLst/>
          </p:spPr>
        </p:cxnSp>
        <p:cxnSp>
          <p:nvCxnSpPr>
            <p:cNvPr id="56" name="直接连接符 55"/>
            <p:cNvCxnSpPr/>
            <p:nvPr/>
          </p:nvCxnSpPr>
          <p:spPr>
            <a:xfrm>
              <a:off x="6927248" y="4641046"/>
              <a:ext cx="290540" cy="220165"/>
            </a:xfrm>
            <a:prstGeom prst="line">
              <a:avLst/>
            </a:prstGeom>
            <a:noFill/>
            <a:ln w="19050" cap="flat" cmpd="sng" algn="ctr">
              <a:solidFill>
                <a:srgbClr val="000000">
                  <a:lumMod val="50000"/>
                  <a:lumOff val="50000"/>
                </a:srgbClr>
              </a:solidFill>
              <a:prstDash val="solid"/>
            </a:ln>
            <a:effectLst/>
          </p:spPr>
        </p:cxnSp>
        <p:grpSp>
          <p:nvGrpSpPr>
            <p:cNvPr id="57" name="组合 621"/>
            <p:cNvGrpSpPr/>
            <p:nvPr/>
          </p:nvGrpSpPr>
          <p:grpSpPr>
            <a:xfrm>
              <a:off x="6012160" y="4581128"/>
              <a:ext cx="265986" cy="144863"/>
              <a:chOff x="-983298" y="1666240"/>
              <a:chExt cx="547688" cy="309563"/>
            </a:xfrm>
            <a:solidFill>
              <a:sysClr val="windowText" lastClr="000000">
                <a:lumMod val="65000"/>
                <a:lumOff val="35000"/>
              </a:sysClr>
            </a:solidFill>
            <a:effectLst/>
          </p:grpSpPr>
          <p:sp>
            <p:nvSpPr>
              <p:cNvPr id="7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8" name="组合 621"/>
            <p:cNvGrpSpPr/>
            <p:nvPr/>
          </p:nvGrpSpPr>
          <p:grpSpPr>
            <a:xfrm>
              <a:off x="6516216" y="4725144"/>
              <a:ext cx="265986" cy="144863"/>
              <a:chOff x="-983298" y="1666240"/>
              <a:chExt cx="547688" cy="309563"/>
            </a:xfrm>
            <a:solidFill>
              <a:sysClr val="windowText" lastClr="000000">
                <a:lumMod val="65000"/>
                <a:lumOff val="35000"/>
              </a:sysClr>
            </a:solidFill>
            <a:effectLst/>
          </p:grpSpPr>
          <p:sp>
            <p:nvSpPr>
              <p:cNvPr id="71"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2"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59" name="组合 621"/>
            <p:cNvGrpSpPr/>
            <p:nvPr/>
          </p:nvGrpSpPr>
          <p:grpSpPr>
            <a:xfrm>
              <a:off x="7164288" y="4797152"/>
              <a:ext cx="265986" cy="144863"/>
              <a:chOff x="-983298" y="1666240"/>
              <a:chExt cx="547688" cy="309563"/>
            </a:xfrm>
            <a:solidFill>
              <a:sysClr val="windowText" lastClr="000000">
                <a:lumMod val="65000"/>
                <a:lumOff val="35000"/>
              </a:sysClr>
            </a:solidFill>
            <a:effectLst/>
          </p:grpSpPr>
          <p:sp>
            <p:nvSpPr>
              <p:cNvPr id="69"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70"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0" name="组合 621"/>
            <p:cNvGrpSpPr/>
            <p:nvPr/>
          </p:nvGrpSpPr>
          <p:grpSpPr>
            <a:xfrm>
              <a:off x="6732240" y="4509120"/>
              <a:ext cx="265986" cy="144863"/>
              <a:chOff x="-983298" y="1666240"/>
              <a:chExt cx="547688" cy="309563"/>
            </a:xfrm>
            <a:solidFill>
              <a:sysClr val="windowText" lastClr="000000">
                <a:lumMod val="65000"/>
                <a:lumOff val="35000"/>
              </a:sysClr>
            </a:solidFill>
            <a:effectLst/>
          </p:grpSpPr>
          <p:sp>
            <p:nvSpPr>
              <p:cNvPr id="67"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8"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1" name="组合 621"/>
            <p:cNvGrpSpPr/>
            <p:nvPr/>
          </p:nvGrpSpPr>
          <p:grpSpPr>
            <a:xfrm>
              <a:off x="7380312" y="4509120"/>
              <a:ext cx="265986" cy="144863"/>
              <a:chOff x="-983298" y="1666240"/>
              <a:chExt cx="547688" cy="309563"/>
            </a:xfrm>
            <a:solidFill>
              <a:sysClr val="windowText" lastClr="000000">
                <a:lumMod val="65000"/>
                <a:lumOff val="35000"/>
              </a:sysClr>
            </a:solidFill>
            <a:effectLst/>
          </p:grpSpPr>
          <p:sp>
            <p:nvSpPr>
              <p:cNvPr id="65"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6"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nvGrpSpPr>
            <p:cNvPr id="62" name="组合 621"/>
            <p:cNvGrpSpPr/>
            <p:nvPr/>
          </p:nvGrpSpPr>
          <p:grpSpPr>
            <a:xfrm>
              <a:off x="8100392" y="4725144"/>
              <a:ext cx="265986" cy="144863"/>
              <a:chOff x="-983298" y="1666240"/>
              <a:chExt cx="547688" cy="309563"/>
            </a:xfrm>
            <a:solidFill>
              <a:sysClr val="windowText" lastClr="000000">
                <a:lumMod val="65000"/>
                <a:lumOff val="35000"/>
              </a:sysClr>
            </a:solidFill>
            <a:effectLst/>
          </p:grpSpPr>
          <p:sp>
            <p:nvSpPr>
              <p:cNvPr id="63"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sp>
            <p:nvSpPr>
              <p:cNvPr id="64"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a:lstStyle/>
              <a:p>
                <a:pPr defTabSz="1219352" fontAlgn="auto">
                  <a:spcBef>
                    <a:spcPts val="0"/>
                  </a:spcBef>
                  <a:spcAft>
                    <a:spcPts val="0"/>
                  </a:spcAft>
                  <a:buClrTx/>
                  <a:buNone/>
                  <a:defRPr/>
                </a:pPr>
                <a:endParaRPr lang="zh-CN" altLang="en-US" sz="1200" b="0" kern="0" dirty="0">
                  <a:solidFill>
                    <a:sysClr val="windowText" lastClr="000000"/>
                  </a:solidFill>
                  <a:latin typeface="Arial" pitchFamily="34" charset="0"/>
                  <a:ea typeface="微软雅黑" pitchFamily="34" charset="-122"/>
                  <a:cs typeface="Arial" pitchFamily="34" charset="0"/>
                </a:endParaRPr>
              </a:p>
            </p:txBody>
          </p:sp>
        </p:grpSp>
      </p:grpSp>
      <p:sp>
        <p:nvSpPr>
          <p:cNvPr id="101" name="矩形 100"/>
          <p:cNvSpPr/>
          <p:nvPr/>
        </p:nvSpPr>
        <p:spPr>
          <a:xfrm>
            <a:off x="4181583" y="5017000"/>
            <a:ext cx="3785802" cy="307793"/>
          </a:xfrm>
          <a:prstGeom prst="rect">
            <a:avLst/>
          </a:prstGeom>
        </p:spPr>
        <p:txBody>
          <a:bodyPr wrap="square" lIns="121935" tIns="60968" rIns="121935" bIns="60968">
            <a:spAutoFit/>
          </a:bodyPr>
          <a:lstStyle/>
          <a:p>
            <a:pPr defTabSz="1068276" fontAlgn="auto">
              <a:spcBef>
                <a:spcPts val="0"/>
              </a:spcBef>
              <a:spcAft>
                <a:spcPts val="0"/>
              </a:spcAft>
              <a:defRPr/>
            </a:pPr>
            <a:r>
              <a:rPr lang="en-US" altLang="zh-CN" sz="1200" i="1" kern="0" baseline="0" dirty="0" smtClean="0">
                <a:solidFill>
                  <a:srgbClr val="000000">
                    <a:lumMod val="85000"/>
                    <a:lumOff val="15000"/>
                  </a:srgbClr>
                </a:solidFill>
                <a:latin typeface="Arial" pitchFamily="34" charset="0"/>
                <a:ea typeface="微软雅黑" pitchFamily="34" charset="-122"/>
                <a:cs typeface="Arial" pitchFamily="34" charset="0"/>
              </a:rPr>
              <a:t>Southbound</a:t>
            </a:r>
          </a:p>
        </p:txBody>
      </p:sp>
      <p:cxnSp>
        <p:nvCxnSpPr>
          <p:cNvPr id="96" name="直接箭头连接符 105"/>
          <p:cNvCxnSpPr/>
          <p:nvPr/>
        </p:nvCxnSpPr>
        <p:spPr bwMode="auto">
          <a:xfrm>
            <a:off x="1728240" y="4798980"/>
            <a:ext cx="1" cy="537883"/>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角矩形 73"/>
          <p:cNvSpPr/>
          <p:nvPr/>
        </p:nvSpPr>
        <p:spPr bwMode="auto">
          <a:xfrm>
            <a:off x="2719297" y="2779059"/>
            <a:ext cx="3989294" cy="2002117"/>
          </a:xfrm>
          <a:prstGeom prst="roundRect">
            <a:avLst/>
          </a:prstGeom>
          <a:solidFill>
            <a:srgbClr val="37A530">
              <a:alpha val="73725"/>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2" name="圆角矩形 73"/>
          <p:cNvSpPr/>
          <p:nvPr/>
        </p:nvSpPr>
        <p:spPr bwMode="auto">
          <a:xfrm>
            <a:off x="1049620" y="1957297"/>
            <a:ext cx="7362262" cy="671982"/>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03" name="TextBox 102"/>
          <p:cNvSpPr txBox="1"/>
          <p:nvPr/>
        </p:nvSpPr>
        <p:spPr>
          <a:xfrm>
            <a:off x="979785" y="1909862"/>
            <a:ext cx="1978054" cy="338570"/>
          </a:xfrm>
          <a:prstGeom prst="rect">
            <a:avLst/>
          </a:prstGeom>
          <a:noFill/>
        </p:spPr>
        <p:txBody>
          <a:bodyPr wrap="square" lIns="121935" tIns="60968" rIns="121935" bIns="60968" rtlCol="0">
            <a:spAutoFit/>
          </a:bodyPr>
          <a:lstStyle/>
          <a:p>
            <a:pPr defTabSz="1068276" fontAlgn="auto">
              <a:spcBef>
                <a:spcPts val="0"/>
              </a:spcBef>
              <a:spcAft>
                <a:spcPts val="0"/>
              </a:spcAft>
              <a:buNone/>
              <a:defRPr/>
            </a:pPr>
            <a:r>
              <a:rPr lang="en-US" altLang="zh-CN" sz="1400" kern="0" baseline="0" dirty="0" smtClean="0">
                <a:solidFill>
                  <a:schemeClr val="bg1"/>
                </a:solidFill>
                <a:latin typeface="Arial" pitchFamily="34" charset="0"/>
                <a:ea typeface="微软雅黑" pitchFamily="34" charset="-122"/>
                <a:cs typeface="Arial" pitchFamily="34" charset="0"/>
              </a:rPr>
              <a:t>S</a:t>
            </a:r>
            <a:r>
              <a:rPr lang="en-US" altLang="zh-CN" sz="1400" b="0" kern="0" baseline="0" dirty="0" smtClean="0">
                <a:solidFill>
                  <a:schemeClr val="bg1"/>
                </a:solidFill>
                <a:latin typeface="Arial" pitchFamily="34" charset="0"/>
                <a:ea typeface="微软雅黑" pitchFamily="34" charset="-122"/>
                <a:cs typeface="Arial" pitchFamily="34" charset="0"/>
              </a:rPr>
              <a:t>ervice/App </a:t>
            </a:r>
          </a:p>
        </p:txBody>
      </p:sp>
      <p:sp>
        <p:nvSpPr>
          <p:cNvPr id="112" name="圆角矩形 73"/>
          <p:cNvSpPr/>
          <p:nvPr/>
        </p:nvSpPr>
        <p:spPr bwMode="auto">
          <a:xfrm>
            <a:off x="2961399" y="214818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smtClean="0">
                <a:solidFill>
                  <a:srgbClr val="000000"/>
                </a:solidFill>
                <a:latin typeface="Arial" pitchFamily="34" charset="0"/>
                <a:ea typeface="微软雅黑" pitchFamily="34" charset="-122"/>
                <a:cs typeface="Arial" pitchFamily="34" charset="0"/>
              </a:rPr>
              <a:t>ACL</a:t>
            </a:r>
          </a:p>
        </p:txBody>
      </p:sp>
      <p:sp>
        <p:nvSpPr>
          <p:cNvPr id="120" name="圆角矩形 73"/>
          <p:cNvSpPr/>
          <p:nvPr/>
        </p:nvSpPr>
        <p:spPr bwMode="auto">
          <a:xfrm>
            <a:off x="4730443" y="2139217"/>
            <a:ext cx="932264"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Service Chain</a:t>
            </a:r>
          </a:p>
        </p:txBody>
      </p:sp>
      <p:sp>
        <p:nvSpPr>
          <p:cNvPr id="121" name="圆角矩形 73"/>
          <p:cNvSpPr/>
          <p:nvPr/>
        </p:nvSpPr>
        <p:spPr bwMode="auto">
          <a:xfrm>
            <a:off x="3863849" y="2124277"/>
            <a:ext cx="738034"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400" kern="0" baseline="0" dirty="0" smtClean="0">
                <a:solidFill>
                  <a:srgbClr val="000000"/>
                </a:solidFill>
                <a:latin typeface="Arial" pitchFamily="34" charset="0"/>
                <a:ea typeface="微软雅黑" pitchFamily="34" charset="-122"/>
                <a:cs typeface="Arial" pitchFamily="34" charset="0"/>
              </a:rPr>
              <a:t>L3/2</a:t>
            </a:r>
            <a:br>
              <a:rPr lang="en-US" altLang="zh-CN" sz="1400" kern="0" baseline="0" dirty="0" smtClean="0">
                <a:solidFill>
                  <a:srgbClr val="000000"/>
                </a:solidFill>
                <a:latin typeface="Arial" pitchFamily="34" charset="0"/>
                <a:ea typeface="微软雅黑" pitchFamily="34" charset="-122"/>
                <a:cs typeface="Arial" pitchFamily="34" charset="0"/>
              </a:rPr>
            </a:br>
            <a:r>
              <a:rPr lang="en-US" altLang="zh-CN" sz="1400" kern="0" baseline="0" dirty="0" smtClean="0">
                <a:solidFill>
                  <a:srgbClr val="000000"/>
                </a:solidFill>
                <a:latin typeface="Arial" pitchFamily="34" charset="0"/>
                <a:ea typeface="微软雅黑" pitchFamily="34" charset="-122"/>
                <a:cs typeface="Arial" pitchFamily="34" charset="0"/>
              </a:rPr>
              <a:t>VPN</a:t>
            </a:r>
          </a:p>
        </p:txBody>
      </p:sp>
      <p:sp>
        <p:nvSpPr>
          <p:cNvPr id="122" name="圆角矩形 73"/>
          <p:cNvSpPr/>
          <p:nvPr/>
        </p:nvSpPr>
        <p:spPr bwMode="auto">
          <a:xfrm>
            <a:off x="992846" y="2808941"/>
            <a:ext cx="1517275" cy="1972235"/>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sp>
        <p:nvSpPr>
          <p:cNvPr id="123" name="圆角矩形 73"/>
          <p:cNvSpPr/>
          <p:nvPr/>
        </p:nvSpPr>
        <p:spPr bwMode="auto">
          <a:xfrm>
            <a:off x="1156510" y="4011219"/>
            <a:ext cx="1219137" cy="672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PhysicalView</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4" name="圆角矩形 73"/>
          <p:cNvSpPr/>
          <p:nvPr/>
        </p:nvSpPr>
        <p:spPr bwMode="auto">
          <a:xfrm>
            <a:off x="1174440" y="3006171"/>
            <a:ext cx="1114553" cy="66935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800" kern="0" baseline="0" dirty="0" err="1" smtClean="0">
                <a:solidFill>
                  <a:srgbClr val="000000"/>
                </a:solidFill>
                <a:latin typeface="Arial" pitchFamily="34" charset="0"/>
                <a:ea typeface="微软雅黑" pitchFamily="34" charset="-122"/>
                <a:cs typeface="Arial" pitchFamily="34" charset="0"/>
              </a:rPr>
              <a:t>AbstractViews</a:t>
            </a:r>
            <a:endParaRPr lang="en-US" altLang="zh-CN" sz="1800" kern="0" baseline="0" dirty="0" smtClean="0">
              <a:solidFill>
                <a:srgbClr val="000000"/>
              </a:solidFill>
              <a:latin typeface="Arial" pitchFamily="34" charset="0"/>
              <a:ea typeface="微软雅黑" pitchFamily="34" charset="-122"/>
              <a:cs typeface="Arial" pitchFamily="34" charset="0"/>
            </a:endParaRPr>
          </a:p>
        </p:txBody>
      </p:sp>
      <p:sp>
        <p:nvSpPr>
          <p:cNvPr id="126" name="圆角矩形 73"/>
          <p:cNvSpPr/>
          <p:nvPr/>
        </p:nvSpPr>
        <p:spPr bwMode="auto">
          <a:xfrm>
            <a:off x="2994271" y="3107403"/>
            <a:ext cx="729071" cy="30217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err="1" smtClean="0">
                <a:solidFill>
                  <a:srgbClr val="000000"/>
                </a:solidFill>
                <a:latin typeface="Arial" pitchFamily="34" charset="0"/>
                <a:ea typeface="微软雅黑" pitchFamily="34" charset="-122"/>
                <a:cs typeface="Arial" pitchFamily="34" charset="0"/>
              </a:rPr>
              <a:t>f</a:t>
            </a:r>
            <a:r>
              <a:rPr lang="en-US" altLang="zh-CN" sz="2000" kern="0" dirty="0" err="1" smtClean="0">
                <a:solidFill>
                  <a:srgbClr val="000000"/>
                </a:solidFill>
                <a:latin typeface="Arial" pitchFamily="34" charset="0"/>
                <a:ea typeface="微软雅黑" pitchFamily="34" charset="-122"/>
                <a:cs typeface="Arial" pitchFamily="34" charset="0"/>
              </a:rPr>
              <a:t>ACL</a:t>
            </a:r>
            <a:endParaRPr lang="en-US" altLang="zh-CN" sz="2000" kern="0" dirty="0" smtClean="0">
              <a:solidFill>
                <a:srgbClr val="000000"/>
              </a:solidFill>
              <a:latin typeface="Arial" pitchFamily="34" charset="0"/>
              <a:ea typeface="微软雅黑" pitchFamily="34" charset="-122"/>
              <a:cs typeface="Arial" pitchFamily="34" charset="0"/>
            </a:endParaRPr>
          </a:p>
        </p:txBody>
      </p:sp>
      <p:sp>
        <p:nvSpPr>
          <p:cNvPr id="128" name="圆角矩形 73"/>
          <p:cNvSpPr/>
          <p:nvPr/>
        </p:nvSpPr>
        <p:spPr bwMode="auto">
          <a:xfrm>
            <a:off x="4748366" y="3068555"/>
            <a:ext cx="899397" cy="385847"/>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err="1" smtClean="0">
                <a:solidFill>
                  <a:srgbClr val="000000"/>
                </a:solidFill>
                <a:latin typeface="Arial" pitchFamily="34" charset="0"/>
                <a:ea typeface="微软雅黑" pitchFamily="34" charset="-122"/>
                <a:cs typeface="Arial" pitchFamily="34" charset="0"/>
              </a:rPr>
              <a:t>f</a:t>
            </a:r>
            <a:r>
              <a:rPr lang="en-US" altLang="zh-CN" sz="1600" kern="0" dirty="0" err="1" smtClean="0">
                <a:solidFill>
                  <a:srgbClr val="000000"/>
                </a:solidFill>
                <a:latin typeface="Arial" pitchFamily="34" charset="0"/>
                <a:ea typeface="微软雅黑" pitchFamily="34" charset="-122"/>
                <a:cs typeface="Arial" pitchFamily="34" charset="0"/>
              </a:rPr>
              <a:t>Service</a:t>
            </a:r>
            <a:r>
              <a:rPr lang="en-US" altLang="zh-CN" sz="1600" kern="0" dirty="0" smtClean="0">
                <a:solidFill>
                  <a:srgbClr val="000000"/>
                </a:solidFill>
                <a:latin typeface="Arial" pitchFamily="34" charset="0"/>
                <a:ea typeface="微软雅黑" pitchFamily="34" charset="-122"/>
                <a:cs typeface="Arial" pitchFamily="34" charset="0"/>
              </a:rPr>
              <a:t> Chain</a:t>
            </a:r>
          </a:p>
        </p:txBody>
      </p:sp>
      <p:sp>
        <p:nvSpPr>
          <p:cNvPr id="129" name="圆角矩形 73"/>
          <p:cNvSpPr/>
          <p:nvPr/>
        </p:nvSpPr>
        <p:spPr bwMode="auto">
          <a:xfrm>
            <a:off x="3851897" y="3098439"/>
            <a:ext cx="782861" cy="370906"/>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600" kern="0" baseline="0" dirty="0" smtClean="0">
                <a:solidFill>
                  <a:srgbClr val="000000"/>
                </a:solidFill>
                <a:latin typeface="Arial" pitchFamily="34" charset="0"/>
                <a:ea typeface="微软雅黑" pitchFamily="34" charset="-122"/>
                <a:cs typeface="Arial" pitchFamily="34" charset="0"/>
              </a:rPr>
              <a:t>f</a:t>
            </a:r>
            <a:r>
              <a:rPr lang="en-US" altLang="zh-CN" sz="1600" kern="0" dirty="0" smtClean="0">
                <a:solidFill>
                  <a:srgbClr val="000000"/>
                </a:solidFill>
                <a:latin typeface="Arial" pitchFamily="34" charset="0"/>
                <a:ea typeface="微软雅黑" pitchFamily="34" charset="-122"/>
                <a:cs typeface="Arial" pitchFamily="34" charset="0"/>
              </a:rPr>
              <a:t>L3/2</a:t>
            </a:r>
            <a:br>
              <a:rPr lang="en-US" altLang="zh-CN" sz="1600" kern="0" dirty="0" smtClean="0">
                <a:solidFill>
                  <a:srgbClr val="000000"/>
                </a:solidFill>
                <a:latin typeface="Arial" pitchFamily="34" charset="0"/>
                <a:ea typeface="微软雅黑" pitchFamily="34" charset="-122"/>
                <a:cs typeface="Arial" pitchFamily="34" charset="0"/>
              </a:rPr>
            </a:br>
            <a:r>
              <a:rPr lang="en-US" altLang="zh-CN" sz="1600" kern="0" dirty="0" smtClean="0">
                <a:solidFill>
                  <a:srgbClr val="000000"/>
                </a:solidFill>
                <a:latin typeface="Arial" pitchFamily="34" charset="0"/>
                <a:ea typeface="微软雅黑" pitchFamily="34" charset="-122"/>
                <a:cs typeface="Arial" pitchFamily="34" charset="0"/>
              </a:rPr>
              <a:t>VPN</a:t>
            </a:r>
          </a:p>
        </p:txBody>
      </p:sp>
      <p:sp>
        <p:nvSpPr>
          <p:cNvPr id="130" name="圆角矩形 73"/>
          <p:cNvSpPr/>
          <p:nvPr/>
        </p:nvSpPr>
        <p:spPr bwMode="auto">
          <a:xfrm>
            <a:off x="6852773" y="2794001"/>
            <a:ext cx="1588991" cy="1972234"/>
          </a:xfrm>
          <a:prstGeom prst="roundRect">
            <a:avLst/>
          </a:prstGeom>
          <a:solidFill>
            <a:schemeClr val="tx2">
              <a:lumMod val="60000"/>
              <a:lumOff val="40000"/>
              <a:alpha val="74000"/>
            </a:scheme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a:buNone/>
              <a:defRPr/>
            </a:pPr>
            <a:endParaRPr lang="en-US" altLang="zh-CN" sz="1400" dirty="0" smtClean="0">
              <a:solidFill>
                <a:srgbClr val="C00000"/>
              </a:solidFill>
              <a:latin typeface="Arial" pitchFamily="34" charset="0"/>
              <a:ea typeface="微软雅黑" pitchFamily="34" charset="-122"/>
              <a:cs typeface="Arial" pitchFamily="34" charset="0"/>
            </a:endParaRPr>
          </a:p>
        </p:txBody>
      </p:sp>
      <p:cxnSp>
        <p:nvCxnSpPr>
          <p:cNvPr id="144" name="直接箭头连接符 105"/>
          <p:cNvCxnSpPr/>
          <p:nvPr/>
        </p:nvCxnSpPr>
        <p:spPr bwMode="auto">
          <a:xfrm flipH="1">
            <a:off x="2363699" y="3182476"/>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圆角矩形 73"/>
          <p:cNvSpPr/>
          <p:nvPr/>
        </p:nvSpPr>
        <p:spPr bwMode="auto">
          <a:xfrm>
            <a:off x="7530414" y="2907194"/>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147" name="直接箭头连接符 105"/>
          <p:cNvCxnSpPr/>
          <p:nvPr/>
        </p:nvCxnSpPr>
        <p:spPr bwMode="auto">
          <a:xfrm flipV="1">
            <a:off x="7575176" y="4828989"/>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05"/>
          <p:cNvCxnSpPr/>
          <p:nvPr/>
        </p:nvCxnSpPr>
        <p:spPr bwMode="auto">
          <a:xfrm flipH="1">
            <a:off x="6530341" y="4342744"/>
            <a:ext cx="445248" cy="2989"/>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105"/>
          <p:cNvCxnSpPr/>
          <p:nvPr/>
        </p:nvCxnSpPr>
        <p:spPr bwMode="auto">
          <a:xfrm flipV="1">
            <a:off x="3290047" y="2486216"/>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5758390" y="2151170"/>
            <a:ext cx="929870" cy="1258409"/>
            <a:chOff x="3801094" y="2464932"/>
            <a:chExt cx="929870" cy="1258409"/>
          </a:xfrm>
        </p:grpSpPr>
        <p:sp>
          <p:nvSpPr>
            <p:cNvPr id="115" name="圆角矩形 73"/>
            <p:cNvSpPr/>
            <p:nvPr/>
          </p:nvSpPr>
          <p:spPr bwMode="auto">
            <a:xfrm>
              <a:off x="3801094" y="2464932"/>
              <a:ext cx="929870" cy="361685"/>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smtClean="0">
                  <a:solidFill>
                    <a:srgbClr val="000000"/>
                  </a:solidFill>
                  <a:latin typeface="Arial" pitchFamily="34" charset="0"/>
                  <a:ea typeface="微软雅黑" pitchFamily="34" charset="-122"/>
                  <a:cs typeface="Arial" pitchFamily="34" charset="0"/>
                </a:rPr>
                <a:t>Shortest Path</a:t>
              </a:r>
            </a:p>
          </p:txBody>
        </p:sp>
        <p:sp>
          <p:nvSpPr>
            <p:cNvPr id="127" name="圆角矩形 73"/>
            <p:cNvSpPr/>
            <p:nvPr/>
          </p:nvSpPr>
          <p:spPr bwMode="auto">
            <a:xfrm>
              <a:off x="3833966" y="3394270"/>
              <a:ext cx="741025" cy="329071"/>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2000" kern="0" baseline="0" dirty="0" smtClean="0">
                  <a:solidFill>
                    <a:srgbClr val="000000"/>
                  </a:solidFill>
                  <a:latin typeface="Arial" pitchFamily="34" charset="0"/>
                  <a:ea typeface="微软雅黑" pitchFamily="34" charset="-122"/>
                  <a:cs typeface="Arial" pitchFamily="34" charset="0"/>
                </a:rPr>
                <a:t>f</a:t>
              </a:r>
              <a:r>
                <a:rPr lang="en-US" altLang="zh-CN" sz="2000" kern="0" dirty="0" smtClean="0">
                  <a:solidFill>
                    <a:srgbClr val="000000"/>
                  </a:solidFill>
                  <a:latin typeface="Arial" pitchFamily="34" charset="0"/>
                  <a:ea typeface="微软雅黑" pitchFamily="34" charset="-122"/>
                  <a:cs typeface="Arial" pitchFamily="34" charset="0"/>
                </a:rPr>
                <a:t>…</a:t>
              </a:r>
            </a:p>
          </p:txBody>
        </p:sp>
        <p:cxnSp>
          <p:nvCxnSpPr>
            <p:cNvPr id="76" name="直接箭头连接符 105"/>
            <p:cNvCxnSpPr/>
            <p:nvPr/>
          </p:nvCxnSpPr>
          <p:spPr bwMode="auto">
            <a:xfrm flipV="1">
              <a:off x="4219379" y="2892613"/>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7" name="直接箭头连接符 105"/>
          <p:cNvCxnSpPr/>
          <p:nvPr/>
        </p:nvCxnSpPr>
        <p:spPr bwMode="auto">
          <a:xfrm flipV="1">
            <a:off x="4252239" y="2507137"/>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105"/>
          <p:cNvCxnSpPr/>
          <p:nvPr/>
        </p:nvCxnSpPr>
        <p:spPr bwMode="auto">
          <a:xfrm flipV="1">
            <a:off x="5181571" y="256989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105"/>
          <p:cNvCxnSpPr/>
          <p:nvPr/>
        </p:nvCxnSpPr>
        <p:spPr bwMode="auto">
          <a:xfrm flipV="1">
            <a:off x="4679576" y="1410450"/>
            <a:ext cx="2990" cy="519952"/>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105"/>
          <p:cNvCxnSpPr/>
          <p:nvPr/>
        </p:nvCxnSpPr>
        <p:spPr bwMode="auto">
          <a:xfrm flipH="1">
            <a:off x="2381629" y="4261225"/>
            <a:ext cx="445248" cy="2989"/>
          </a:xfrm>
          <a:prstGeom prst="straightConnector1">
            <a:avLst/>
          </a:prstGeom>
          <a:noFill/>
          <a:ln w="508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圆角矩形 73"/>
          <p:cNvSpPr/>
          <p:nvPr/>
        </p:nvSpPr>
        <p:spPr bwMode="auto">
          <a:xfrm>
            <a:off x="2930712" y="3977339"/>
            <a:ext cx="3571687" cy="624543"/>
          </a:xfrm>
          <a:prstGeom prst="roundRect">
            <a:avLst/>
          </a:prstGeom>
          <a:solidFill>
            <a:schemeClr val="bg2">
              <a:lumMod val="75000"/>
              <a:alpha val="74000"/>
            </a:schemeClr>
          </a:solidFill>
          <a:ln>
            <a:noFill/>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r>
              <a:rPr lang="en-US" altLang="zh-CN" sz="2000" b="0" kern="0" baseline="0" dirty="0" smtClean="0">
                <a:solidFill>
                  <a:srgbClr val="000000">
                    <a:lumMod val="85000"/>
                    <a:lumOff val="15000"/>
                  </a:srgbClr>
                </a:solidFill>
                <a:latin typeface="Arial" pitchFamily="34" charset="0"/>
                <a:ea typeface="微软雅黑" pitchFamily="34" charset="-122"/>
                <a:cs typeface="Arial" pitchFamily="34" charset="0"/>
              </a:rPr>
              <a:t>Packet-Processor-Independent Processing</a:t>
            </a:r>
          </a:p>
        </p:txBody>
      </p:sp>
      <p:sp>
        <p:nvSpPr>
          <p:cNvPr id="84" name="圆角矩形 73"/>
          <p:cNvSpPr/>
          <p:nvPr/>
        </p:nvSpPr>
        <p:spPr bwMode="auto">
          <a:xfrm>
            <a:off x="2993465" y="3039031"/>
            <a:ext cx="3571687" cy="493058"/>
          </a:xfrm>
          <a:prstGeom prst="roundRect">
            <a:avLst/>
          </a:prstGeom>
          <a:noFill/>
          <a:ln w="12700" cmpd="sng">
            <a:solidFill>
              <a:schemeClr val="tx1"/>
            </a:solidFill>
            <a:prstDash val="dash"/>
            <a:headEnd/>
            <a:tailEnd/>
          </a:ln>
          <a:effectLst/>
          <a:scene3d>
            <a:camera prst="orthographicFront">
              <a:rot lat="0" lon="0" rev="0"/>
            </a:camera>
            <a:lightRig rig="threePt" dir="t">
              <a:rot lat="0" lon="0" rev="1200000"/>
            </a:lightRig>
          </a:scene3d>
          <a:sp3d/>
          <a:extLst/>
        </p:spPr>
        <p:txBody>
          <a:bodyPr lIns="105535" tIns="52768" rIns="105535" bIns="52768" anchor="ctr"/>
          <a:lstStyle/>
          <a:p>
            <a:pPr algn="ctr" defTabSz="1068276" fontAlgn="auto">
              <a:spcBef>
                <a:spcPts val="0"/>
              </a:spcBef>
              <a:spcAft>
                <a:spcPts val="0"/>
              </a:spcAft>
              <a:buNone/>
              <a:defRPr/>
            </a:pPr>
            <a:endParaRPr lang="en-US" altLang="zh-CN" b="0" kern="0" baseline="0" dirty="0" smtClean="0">
              <a:solidFill>
                <a:srgbClr val="000000">
                  <a:lumMod val="85000"/>
                  <a:lumOff val="15000"/>
                </a:srgbClr>
              </a:solidFill>
              <a:latin typeface="Arial" pitchFamily="34" charset="0"/>
              <a:ea typeface="微软雅黑" pitchFamily="34" charset="-122"/>
              <a:cs typeface="Arial" pitchFamily="34" charset="0"/>
            </a:endParaRPr>
          </a:p>
        </p:txBody>
      </p:sp>
      <p:cxnSp>
        <p:nvCxnSpPr>
          <p:cNvPr id="85" name="直接箭头连接符 105"/>
          <p:cNvCxnSpPr/>
          <p:nvPr/>
        </p:nvCxnSpPr>
        <p:spPr bwMode="auto">
          <a:xfrm flipV="1">
            <a:off x="4691508" y="3618751"/>
            <a:ext cx="2990" cy="320040"/>
          </a:xfrm>
          <a:prstGeom prst="straightConnector1">
            <a:avLst/>
          </a:prstGeom>
          <a:noFill/>
          <a:ln w="12700" cap="flat" cmpd="sng" algn="ctr">
            <a:solidFill>
              <a:schemeClr val="accent5">
                <a:lumMod val="50000"/>
              </a:schemeClr>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圆角矩形 73"/>
          <p:cNvSpPr/>
          <p:nvPr/>
        </p:nvSpPr>
        <p:spPr bwMode="auto">
          <a:xfrm>
            <a:off x="7279402" y="3492888"/>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sp>
        <p:nvSpPr>
          <p:cNvPr id="86" name="圆角矩形 73"/>
          <p:cNvSpPr/>
          <p:nvPr/>
        </p:nvSpPr>
        <p:spPr bwMode="auto">
          <a:xfrm>
            <a:off x="6935755" y="4105476"/>
            <a:ext cx="761939" cy="499394"/>
          </a:xfrm>
          <a:prstGeom prst="roundRect">
            <a:avLst/>
          </a:prstGeom>
          <a:solidFill>
            <a:srgbClr val="FFFFFF">
              <a:lumMod val="65000"/>
              <a:alpha val="74000"/>
            </a:srgbClr>
          </a:solidFill>
          <a:ln>
            <a:noFill/>
            <a:headEnd/>
            <a:tailEnd/>
          </a:ln>
          <a:effectLst/>
          <a:scene3d>
            <a:camera prst="orthographicFront">
              <a:rot lat="0" lon="0" rev="0"/>
            </a:camera>
            <a:lightRig rig="threePt" dir="t">
              <a:rot lat="0" lon="0" rev="1200000"/>
            </a:lightRig>
          </a:scene3d>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5535" tIns="52768" rIns="105535" bIns="52768" anchor="ctr"/>
          <a:lstStyle/>
          <a:p>
            <a:pPr algn="ctr" defTabSz="1068276" fontAlgn="auto">
              <a:spcBef>
                <a:spcPts val="0"/>
              </a:spcBef>
              <a:spcAft>
                <a:spcPts val="0"/>
              </a:spcAft>
              <a:buNone/>
              <a:defRPr/>
            </a:pPr>
            <a:r>
              <a:rPr lang="en-US" altLang="zh-CN" sz="1200" kern="0" baseline="0" dirty="0" err="1" smtClean="0">
                <a:solidFill>
                  <a:srgbClr val="000000"/>
                </a:solidFill>
                <a:latin typeface="Arial" pitchFamily="34" charset="0"/>
                <a:ea typeface="微软雅黑" pitchFamily="34" charset="-122"/>
                <a:cs typeface="Arial" pitchFamily="34" charset="0"/>
              </a:rPr>
              <a:t>DeviceModel</a:t>
            </a:r>
            <a:endParaRPr lang="en-US" altLang="zh-CN" sz="1200" kern="0" baseline="0" dirty="0" smtClean="0">
              <a:solidFill>
                <a:srgbClr val="000000"/>
              </a:solidFill>
              <a:latin typeface="Arial" pitchFamily="34" charset="0"/>
              <a:ea typeface="微软雅黑" pitchFamily="34" charset="-122"/>
              <a:cs typeface="Arial" pitchFamily="34" charset="0"/>
            </a:endParaRPr>
          </a:p>
        </p:txBody>
      </p:sp>
      <p:cxnSp>
        <p:nvCxnSpPr>
          <p:cNvPr id="79" name="直接箭头连接符 105"/>
          <p:cNvCxnSpPr/>
          <p:nvPr/>
        </p:nvCxnSpPr>
        <p:spPr bwMode="auto">
          <a:xfrm flipH="1">
            <a:off x="1759039" y="3647693"/>
            <a:ext cx="0" cy="423023"/>
          </a:xfrm>
          <a:prstGeom prst="straightConnector1">
            <a:avLst/>
          </a:prstGeom>
          <a:noFill/>
          <a:ln w="50800" cap="flat" cmpd="sng" algn="ctr">
            <a:solidFill>
              <a:srgbClr val="FF0000"/>
            </a:solidFill>
            <a:prstDash val="solid"/>
            <a:round/>
            <a:headEnd type="triangl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Rounded Rectangular Callout 86"/>
          <p:cNvSpPr/>
          <p:nvPr/>
        </p:nvSpPr>
        <p:spPr bwMode="auto">
          <a:xfrm>
            <a:off x="6269394" y="814241"/>
            <a:ext cx="2847577" cy="1401395"/>
          </a:xfrm>
          <a:prstGeom prst="wedgeRoundRectCallout">
            <a:avLst>
              <a:gd name="adj1" fmla="val -33839"/>
              <a:gd name="adj2" fmla="val 1987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solidFill>
                  <a:srgbClr val="800000"/>
                </a:solidFill>
                <a:latin typeface="Menlo Regular" charset="0"/>
                <a:cs typeface="Menlo Regular" charset="0"/>
                <a:sym typeface="Menlo Regular" charset="0"/>
              </a:rPr>
              <a:t>Automatic generate memorization tables; capture (</a:t>
            </a:r>
            <a:r>
              <a:rPr lang="en-US" sz="1600" b="1" baseline="0" dirty="0" smtClean="0">
                <a:solidFill>
                  <a:srgbClr val="FF0000"/>
                </a:solidFill>
                <a:latin typeface="Menlo Regular" charset="0"/>
                <a:cs typeface="Menlo Regular" charset="0"/>
                <a:sym typeface="Menlo Regular" charset="0"/>
              </a:rPr>
              <a:t>closure</a:t>
            </a:r>
            <a:r>
              <a:rPr lang="en-US" sz="1600" baseline="0" dirty="0" smtClean="0">
                <a:solidFill>
                  <a:srgbClr val="800000"/>
                </a:solidFill>
                <a:latin typeface="Menlo Regular" charset="0"/>
                <a:cs typeface="Menlo Regular" charset="0"/>
                <a:sym typeface="Menlo Regular" charset="0"/>
              </a:rPr>
              <a:t>) and maintain consistency w/ state </a:t>
            </a:r>
            <a:endParaRPr lang="en-US" sz="1600" baseline="0" dirty="0">
              <a:solidFill>
                <a:srgbClr val="800000"/>
              </a:solidFill>
              <a:latin typeface="Menlo Regular" charset="0"/>
              <a:cs typeface="Menlo Regular" charset="0"/>
              <a:sym typeface="Menlo Regular" charset="0"/>
            </a:endParaRPr>
          </a:p>
        </p:txBody>
      </p:sp>
      <p:sp>
        <p:nvSpPr>
          <p:cNvPr id="88" name="Slide Number Placeholder 2"/>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99</a:t>
            </a:fld>
            <a:endParaRPr lang="en-US" dirty="0">
              <a:solidFill>
                <a:schemeClr val="bg2"/>
              </a:solidFill>
            </a:endParaRPr>
          </a:p>
        </p:txBody>
      </p:sp>
    </p:spTree>
    <p:extLst>
      <p:ext uri="{BB962C8B-B14F-4D97-AF65-F5344CB8AC3E}">
        <p14:creationId xmlns:p14="http://schemas.microsoft.com/office/powerpoint/2010/main" val="94134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11868</TotalTime>
  <Words>9005</Words>
  <Application>Microsoft Macintosh PowerPoint</Application>
  <PresentationFormat>On-screen Show (4:3)</PresentationFormat>
  <Paragraphs>1532</Paragraphs>
  <Slides>101</Slides>
  <Notes>96</Notes>
  <HiddenSlides>0</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Blank Presentation</vt:lpstr>
      <vt:lpstr>Toward High-Level SDN Programming</vt:lpstr>
      <vt:lpstr>What’s New and Important in SDN</vt:lpstr>
      <vt:lpstr>Better Softwarization  for Network Programming</vt:lpstr>
      <vt:lpstr>Android: A Potential Analogy</vt:lpstr>
      <vt:lpstr>Outline</vt:lpstr>
      <vt:lpstr>State of Current (Open Source) Players</vt:lpstr>
      <vt:lpstr>OpenDaylight Architecture</vt:lpstr>
      <vt:lpstr>OpenDaylight Architecture</vt:lpstr>
      <vt:lpstr>ONOS Architecture</vt:lpstr>
      <vt:lpstr>An Abstract View: Focus of Current SDN Systems is Data Store</vt:lpstr>
      <vt:lpstr>What is Missing?</vt:lpstr>
      <vt:lpstr>Datapath Model</vt:lpstr>
      <vt:lpstr>Simple Controller Program </vt:lpstr>
      <vt:lpstr>Controller Program with Flow Table Management</vt:lpstr>
      <vt:lpstr>Controller Program with Flow Table Management</vt:lpstr>
      <vt:lpstr>Example</vt:lpstr>
      <vt:lpstr>Approach I (OVS): Using Exact Match</vt:lpstr>
      <vt:lpstr>Problems of Approach I</vt:lpstr>
      <vt:lpstr>Approach 2: Declarative Policy Languages</vt:lpstr>
      <vt:lpstr>Outline</vt:lpstr>
      <vt:lpstr>Goal</vt:lpstr>
      <vt:lpstr>Big Picture: Before</vt:lpstr>
      <vt:lpstr>Big Picture: After</vt:lpstr>
      <vt:lpstr>Algorithmic SDN Programming Abstraction:  User View</vt:lpstr>
      <vt:lpstr>Example Algorithmic Policy in Java</vt:lpstr>
      <vt:lpstr>Outline</vt:lpstr>
      <vt:lpstr>Maple: Basic Idea</vt:lpstr>
      <vt:lpstr>Maple/Basic Idea: Minimal Abstraction</vt:lpstr>
      <vt:lpstr>Maple/Basic in ODL: Calling Diagram</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Trace Tree =&gt; Flow Table</vt:lpstr>
      <vt:lpstr>Handling User Inefficiency:  Redundant Trace</vt:lpstr>
      <vt:lpstr>Example: Trace Reduction</vt:lpstr>
      <vt:lpstr>Example: Trace Reduction</vt:lpstr>
      <vt:lpstr>Example: Trace Reduction</vt:lpstr>
      <vt:lpstr>Example: Trace Reduction</vt:lpstr>
      <vt:lpstr>Example: Trace Reduction</vt:lpstr>
      <vt:lpstr>Example: Trace Reduction</vt:lpstr>
      <vt:lpstr>Flow Table Optimization</vt:lpstr>
      <vt:lpstr>Flow Table Optimization</vt:lpstr>
      <vt:lpstr>Flow Table Optimization</vt:lpstr>
      <vt:lpstr>Unnecessary Priority Levels</vt:lpstr>
      <vt:lpstr>Minimizing Priority Levels:  Increasing at T Nodes Only</vt:lpstr>
      <vt:lpstr>Minimizing Priority Levels:  Increasing at T Nodes Only</vt:lpstr>
      <vt:lpstr>Minimizing Priority Levels:  Increasing at T Nodes Only</vt:lpstr>
      <vt:lpstr>Maple/Basic Runtime</vt:lpstr>
      <vt:lpstr>Maple/Basic Evaluation</vt:lpstr>
      <vt:lpstr>Evaluation: Maple as ACL Compiler</vt:lpstr>
      <vt:lpstr>Maple Example: ACL+Routing</vt:lpstr>
      <vt:lpstr>Benchmarking Compiler Quality</vt:lpstr>
      <vt:lpstr>Outline</vt:lpstr>
      <vt:lpstr>A More Complete Example</vt:lpstr>
      <vt:lpstr>Implication</vt:lpstr>
      <vt:lpstr>Existing Approaches on Handling State Dependency</vt:lpstr>
      <vt:lpstr>Maple/ASU: Goal</vt:lpstr>
      <vt:lpstr>Minimal Abstraction</vt:lpstr>
      <vt:lpstr>Maple/ASU in ODL: Calling Diagram</vt:lpstr>
      <vt:lpstr>PowerPoint Presentation</vt:lpstr>
      <vt:lpstr>PowerPoint Presentation</vt:lpstr>
      <vt:lpstr>PowerPoint Presentation</vt:lpstr>
      <vt:lpstr>PowerPoint Presentation</vt:lpstr>
      <vt:lpstr>Example Dependency Table</vt:lpstr>
      <vt:lpstr>Using Dependency Table</vt:lpstr>
      <vt:lpstr>Using Dependency Table</vt:lpstr>
      <vt:lpstr>Maple/ASU Components</vt:lpstr>
      <vt:lpstr>Evaluations: Time to Recover from Failures </vt:lpstr>
      <vt:lpstr>Outline</vt:lpstr>
      <vt:lpstr>Outline</vt:lpstr>
      <vt:lpstr>Problems of Trace Tree</vt:lpstr>
      <vt:lpstr>Why is Multi-Table Important (Simple GBP)?</vt:lpstr>
      <vt:lpstr>More Efficient Multi-Table (2 Tables) Design</vt:lpstr>
      <vt:lpstr>More Efficient Multi-Table (3 Tables) Design</vt:lpstr>
      <vt:lpstr>Outline</vt:lpstr>
      <vt:lpstr>Magellan: Ideal Design Goal</vt:lpstr>
      <vt:lpstr>An Example Non-Compact Mappable Instruction</vt:lpstr>
      <vt:lpstr>An Example Non-Compact Mappable Instruction</vt:lpstr>
      <vt:lpstr>Magellan: Goal and Basic Ideas</vt:lpstr>
      <vt:lpstr>Magellan: Basic Ideas</vt:lpstr>
      <vt:lpstr>Example</vt:lpstr>
      <vt:lpstr>Example</vt:lpstr>
      <vt:lpstr>Problem and Improvement the Initial Approach</vt:lpstr>
      <vt:lpstr>More Examples of CM Statements</vt:lpstr>
      <vt:lpstr>CM Propagation through Data-Flow Analysis</vt:lpstr>
      <vt:lpstr>CM Propagation through Data-Flow Analysis</vt:lpstr>
      <vt:lpstr>Map -&gt; Map-Explore</vt:lpstr>
      <vt:lpstr>Magellan: Optimizations</vt:lpstr>
      <vt:lpstr>Magellan Main Components and Workflow</vt:lpstr>
      <vt:lpstr>Thank You</vt:lpstr>
      <vt:lpstr>A Simple ScienceNET Example Controller</vt:lpstr>
      <vt:lpstr>End Result: Flow Table</vt:lpstr>
      <vt:lpstr>More Efficient Flow Tables using OF 1.3</vt:lpstr>
      <vt:lpstr>Software Architecture w/ Network Program Lang</vt:lpstr>
      <vt:lpstr>Status</vt:lpstr>
      <vt:lpstr>Softwarization of Network Programming: Key Next Steps</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861</cp:revision>
  <cp:lastPrinted>2011-12-21T04:26:34Z</cp:lastPrinted>
  <dcterms:modified xsi:type="dcterms:W3CDTF">2015-11-30T09:28:38Z</dcterms:modified>
  <cp:category/>
</cp:coreProperties>
</file>